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sldIdLst>
    <p:sldId id="290" r:id="rId3"/>
    <p:sldId id="269" r:id="rId4"/>
    <p:sldId id="281" r:id="rId5"/>
    <p:sldId id="288" r:id="rId6"/>
    <p:sldId id="280" r:id="rId7"/>
    <p:sldId id="270" r:id="rId8"/>
    <p:sldId id="291" r:id="rId9"/>
    <p:sldId id="279" r:id="rId10"/>
    <p:sldId id="292" r:id="rId11"/>
    <p:sldId id="260" r:id="rId12"/>
    <p:sldId id="268" r:id="rId13"/>
    <p:sldId id="293" r:id="rId14"/>
    <p:sldId id="262" r:id="rId15"/>
    <p:sldId id="286" r:id="rId16"/>
    <p:sldId id="294" r:id="rId17"/>
    <p:sldId id="263" r:id="rId18"/>
    <p:sldId id="289" r:id="rId19"/>
    <p:sldId id="295" r:id="rId20"/>
    <p:sldId id="264" r:id="rId21"/>
    <p:sldId id="275" r:id="rId22"/>
    <p:sldId id="296" r:id="rId23"/>
    <p:sldId id="261" r:id="rId24"/>
    <p:sldId id="298" r:id="rId25"/>
    <p:sldId id="297" r:id="rId26"/>
    <p:sldId id="287" r:id="rId27"/>
    <p:sldId id="277" r:id="rId28"/>
    <p:sldId id="299"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E453BE-D1A7-43FE-8E4D-0127DD6C31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2D22C632-BB0A-4469-BE8E-7BC23514ED83}">
      <dgm:prSet custT="1"/>
      <dgm:spPr>
        <a:solidFill>
          <a:srgbClr val="002060"/>
        </a:solidFill>
      </dgm:spPr>
      <dgm:t>
        <a:bodyPr/>
        <a:lstStyle/>
        <a:p>
          <a:r>
            <a:rPr lang="en-GB" sz="1600" b="0" dirty="0">
              <a:latin typeface="Century Gothic" panose="020B0502020202020204" pitchFamily="34" charset="0"/>
            </a:rPr>
            <a:t>Introduction</a:t>
          </a:r>
          <a:endParaRPr lang="en-GB" sz="1600" dirty="0">
            <a:latin typeface="Century Gothic" panose="020B0502020202020204" pitchFamily="34" charset="0"/>
          </a:endParaRPr>
        </a:p>
      </dgm:t>
    </dgm:pt>
    <dgm:pt modelId="{F157A81B-C4B4-49A3-B639-87A98B50EA8E}" type="parTrans" cxnId="{633ED097-65E1-4CF6-8EED-B53C335ABCBC}">
      <dgm:prSet/>
      <dgm:spPr/>
      <dgm:t>
        <a:bodyPr/>
        <a:lstStyle/>
        <a:p>
          <a:endParaRPr lang="en-GB"/>
        </a:p>
      </dgm:t>
    </dgm:pt>
    <dgm:pt modelId="{B6F3EB6F-D1EC-4309-B75B-F852E86AD08C}" type="sibTrans" cxnId="{633ED097-65E1-4CF6-8EED-B53C335ABCBC}">
      <dgm:prSet/>
      <dgm:spPr/>
      <dgm:t>
        <a:bodyPr/>
        <a:lstStyle/>
        <a:p>
          <a:endParaRPr lang="en-GB"/>
        </a:p>
      </dgm:t>
    </dgm:pt>
    <dgm:pt modelId="{2B6F3B02-0EC3-48A1-B668-2C8C985E0CC6}">
      <dgm:prSet custT="1"/>
      <dgm:spPr>
        <a:solidFill>
          <a:schemeClr val="tx1"/>
        </a:solidFill>
      </dgm:spPr>
      <dgm:t>
        <a:bodyPr/>
        <a:lstStyle/>
        <a:p>
          <a:r>
            <a:rPr lang="en-GB" sz="1600" b="0" dirty="0">
              <a:solidFill>
                <a:schemeClr val="bg1"/>
              </a:solidFill>
              <a:latin typeface="Century Gothic" panose="020B0502020202020204" pitchFamily="34" charset="0"/>
            </a:rPr>
            <a:t>Problem Statement</a:t>
          </a:r>
          <a:endParaRPr lang="en-GB" sz="1600" dirty="0">
            <a:solidFill>
              <a:schemeClr val="bg1"/>
            </a:solidFill>
            <a:latin typeface="Century Gothic" panose="020B0502020202020204" pitchFamily="34" charset="0"/>
          </a:endParaRPr>
        </a:p>
      </dgm:t>
    </dgm:pt>
    <dgm:pt modelId="{58B03403-9A96-4022-BF22-66668EBDBF06}" type="parTrans" cxnId="{71BBAEF6-FF00-468E-9BAF-0CD50DE4B132}">
      <dgm:prSet/>
      <dgm:spPr/>
      <dgm:t>
        <a:bodyPr/>
        <a:lstStyle/>
        <a:p>
          <a:endParaRPr lang="en-GB"/>
        </a:p>
      </dgm:t>
    </dgm:pt>
    <dgm:pt modelId="{0544686B-915D-4C94-A977-1448BADD2D40}" type="sibTrans" cxnId="{71BBAEF6-FF00-468E-9BAF-0CD50DE4B132}">
      <dgm:prSet/>
      <dgm:spPr/>
      <dgm:t>
        <a:bodyPr/>
        <a:lstStyle/>
        <a:p>
          <a:endParaRPr lang="en-GB"/>
        </a:p>
      </dgm:t>
    </dgm:pt>
    <dgm:pt modelId="{262F9C86-887D-4F32-9247-BE955A87A032}">
      <dgm:prSet custT="1"/>
      <dgm:spPr>
        <a:solidFill>
          <a:srgbClr val="002060"/>
        </a:solidFill>
      </dgm:spPr>
      <dgm:t>
        <a:bodyPr/>
        <a:lstStyle/>
        <a:p>
          <a:r>
            <a:rPr lang="en-GB" sz="1600" b="1" dirty="0">
              <a:latin typeface="Century Gothic" panose="020B0502020202020204" pitchFamily="34" charset="0"/>
            </a:rPr>
            <a:t>Task 1:</a:t>
          </a:r>
          <a:r>
            <a:rPr lang="en-GB" sz="1600" b="0" dirty="0">
              <a:latin typeface="Century Gothic" panose="020B0502020202020204" pitchFamily="34" charset="0"/>
            </a:rPr>
            <a:t> Which departments recorded the highest employee attrition?</a:t>
          </a:r>
          <a:endParaRPr lang="en-GB" sz="1600" dirty="0">
            <a:latin typeface="Century Gothic" panose="020B0502020202020204" pitchFamily="34" charset="0"/>
          </a:endParaRPr>
        </a:p>
      </dgm:t>
    </dgm:pt>
    <dgm:pt modelId="{250B66D3-8A8E-45FB-85B1-A9C817D684E2}" type="parTrans" cxnId="{C299534D-98A8-48EE-9A93-405C95935DFE}">
      <dgm:prSet/>
      <dgm:spPr/>
      <dgm:t>
        <a:bodyPr/>
        <a:lstStyle/>
        <a:p>
          <a:endParaRPr lang="en-GB"/>
        </a:p>
      </dgm:t>
    </dgm:pt>
    <dgm:pt modelId="{4785664F-CFF8-4175-A111-145AE33DC1B7}" type="sibTrans" cxnId="{C299534D-98A8-48EE-9A93-405C95935DFE}">
      <dgm:prSet/>
      <dgm:spPr/>
      <dgm:t>
        <a:bodyPr/>
        <a:lstStyle/>
        <a:p>
          <a:endParaRPr lang="en-GB"/>
        </a:p>
      </dgm:t>
    </dgm:pt>
    <dgm:pt modelId="{BA3C39BF-357F-4286-A561-74C7AAF12F92}">
      <dgm:prSet custT="1"/>
      <dgm:spPr>
        <a:solidFill>
          <a:schemeClr val="tx1"/>
        </a:solidFill>
      </dgm:spPr>
      <dgm:t>
        <a:bodyPr/>
        <a:lstStyle/>
        <a:p>
          <a:r>
            <a:rPr lang="en-GB" sz="1600" b="1" dirty="0">
              <a:solidFill>
                <a:schemeClr val="bg1"/>
              </a:solidFill>
              <a:latin typeface="Century Gothic" panose="020B0502020202020204" pitchFamily="34" charset="0"/>
            </a:rPr>
            <a:t>Task 2:</a:t>
          </a:r>
          <a:r>
            <a:rPr lang="en-GB" sz="1600" b="0" dirty="0">
              <a:solidFill>
                <a:schemeClr val="bg1"/>
              </a:solidFill>
              <a:latin typeface="Century Gothic" panose="020B0502020202020204" pitchFamily="34" charset="0"/>
            </a:rPr>
            <a:t> What are the top Reasons for Attrition</a:t>
          </a:r>
          <a:endParaRPr lang="en-GB" sz="1600" dirty="0">
            <a:solidFill>
              <a:schemeClr val="bg1"/>
            </a:solidFill>
            <a:latin typeface="Century Gothic" panose="020B0502020202020204" pitchFamily="34" charset="0"/>
          </a:endParaRPr>
        </a:p>
      </dgm:t>
    </dgm:pt>
    <dgm:pt modelId="{79AC5BA9-BD9A-4849-B6BC-BDD0A65432D9}" type="parTrans" cxnId="{E76799EF-0FBB-4A52-AF23-348E26339C06}">
      <dgm:prSet/>
      <dgm:spPr/>
      <dgm:t>
        <a:bodyPr/>
        <a:lstStyle/>
        <a:p>
          <a:endParaRPr lang="en-GB"/>
        </a:p>
      </dgm:t>
    </dgm:pt>
    <dgm:pt modelId="{D38B69CE-4270-4263-8F2D-6472E371F6AA}" type="sibTrans" cxnId="{E76799EF-0FBB-4A52-AF23-348E26339C06}">
      <dgm:prSet/>
      <dgm:spPr/>
      <dgm:t>
        <a:bodyPr/>
        <a:lstStyle/>
        <a:p>
          <a:endParaRPr lang="en-GB"/>
        </a:p>
      </dgm:t>
    </dgm:pt>
    <dgm:pt modelId="{88962004-B88C-4383-87ED-DA5C6F36792B}">
      <dgm:prSet custT="1"/>
      <dgm:spPr>
        <a:solidFill>
          <a:srgbClr val="002060"/>
        </a:solidFill>
      </dgm:spPr>
      <dgm:t>
        <a:bodyPr/>
        <a:lstStyle/>
        <a:p>
          <a:r>
            <a:rPr lang="en-GB" sz="1600" b="1" dirty="0">
              <a:latin typeface="Century Gothic" panose="020B0502020202020204" pitchFamily="34" charset="0"/>
            </a:rPr>
            <a:t>Task 3: </a:t>
          </a:r>
          <a:r>
            <a:rPr lang="en-GB" sz="1600" b="0" dirty="0">
              <a:latin typeface="Century Gothic" panose="020B0502020202020204" pitchFamily="34" charset="0"/>
            </a:rPr>
            <a:t>Which Location(s) recorded the Highest Attrition </a:t>
          </a:r>
          <a:endParaRPr lang="en-GB" sz="1600" dirty="0">
            <a:latin typeface="Century Gothic" panose="020B0502020202020204" pitchFamily="34" charset="0"/>
          </a:endParaRPr>
        </a:p>
      </dgm:t>
    </dgm:pt>
    <dgm:pt modelId="{BB530902-0FFB-4FF8-BCB2-58F3CDF633F1}" type="parTrans" cxnId="{6C73353D-AF6F-4404-B4D1-0A8D052AFFA4}">
      <dgm:prSet/>
      <dgm:spPr/>
      <dgm:t>
        <a:bodyPr/>
        <a:lstStyle/>
        <a:p>
          <a:endParaRPr lang="en-GB"/>
        </a:p>
      </dgm:t>
    </dgm:pt>
    <dgm:pt modelId="{D1FE3F83-0443-4653-AC3B-709FB962C755}" type="sibTrans" cxnId="{6C73353D-AF6F-4404-B4D1-0A8D052AFFA4}">
      <dgm:prSet/>
      <dgm:spPr/>
      <dgm:t>
        <a:bodyPr/>
        <a:lstStyle/>
        <a:p>
          <a:endParaRPr lang="en-GB"/>
        </a:p>
      </dgm:t>
    </dgm:pt>
    <dgm:pt modelId="{52F05D71-DAB6-40C8-A393-CC26124A6B43}">
      <dgm:prSet custT="1"/>
      <dgm:spPr>
        <a:solidFill>
          <a:schemeClr val="tx1"/>
        </a:solidFill>
      </dgm:spPr>
      <dgm:t>
        <a:bodyPr/>
        <a:lstStyle/>
        <a:p>
          <a:r>
            <a:rPr lang="en-GB" sz="1600" b="1" dirty="0">
              <a:solidFill>
                <a:schemeClr val="tx1"/>
              </a:solidFill>
              <a:latin typeface="Century Gothic" panose="020B0502020202020204" pitchFamily="34" charset="0"/>
            </a:rPr>
            <a:t>T</a:t>
          </a:r>
          <a:r>
            <a:rPr lang="en-GB" sz="1600" b="1" dirty="0">
              <a:solidFill>
                <a:schemeClr val="bg1"/>
              </a:solidFill>
              <a:latin typeface="Century Gothic" panose="020B0502020202020204" pitchFamily="34" charset="0"/>
            </a:rPr>
            <a:t>ask 4:</a:t>
          </a:r>
          <a:r>
            <a:rPr lang="en-GB" sz="1600" b="0" dirty="0">
              <a:solidFill>
                <a:schemeClr val="bg1"/>
              </a:solidFill>
              <a:latin typeface="Century Gothic" panose="020B0502020202020204" pitchFamily="34" charset="0"/>
            </a:rPr>
            <a:t> Which education levels are most at risk of attrition due to unmet career growth expectations?</a:t>
          </a:r>
          <a:endParaRPr lang="en-GB" sz="1600" dirty="0">
            <a:solidFill>
              <a:schemeClr val="bg1"/>
            </a:solidFill>
            <a:latin typeface="Century Gothic" panose="020B0502020202020204" pitchFamily="34" charset="0"/>
          </a:endParaRPr>
        </a:p>
      </dgm:t>
    </dgm:pt>
    <dgm:pt modelId="{959E5E95-BADB-4EF3-A79F-C2FA1933C559}" type="parTrans" cxnId="{52ADDFF1-242B-4583-BC7B-CF210FDCCC00}">
      <dgm:prSet/>
      <dgm:spPr/>
      <dgm:t>
        <a:bodyPr/>
        <a:lstStyle/>
        <a:p>
          <a:endParaRPr lang="en-GB"/>
        </a:p>
      </dgm:t>
    </dgm:pt>
    <dgm:pt modelId="{90C14B53-CF48-49C6-9822-6365A39F73BC}" type="sibTrans" cxnId="{52ADDFF1-242B-4583-BC7B-CF210FDCCC00}">
      <dgm:prSet/>
      <dgm:spPr/>
      <dgm:t>
        <a:bodyPr/>
        <a:lstStyle/>
        <a:p>
          <a:endParaRPr lang="en-GB"/>
        </a:p>
      </dgm:t>
    </dgm:pt>
    <dgm:pt modelId="{8182B8AB-8D0D-41D8-B0D1-7641AD3520A6}">
      <dgm:prSet custT="1"/>
      <dgm:spPr>
        <a:solidFill>
          <a:srgbClr val="002060"/>
        </a:solidFill>
      </dgm:spPr>
      <dgm:t>
        <a:bodyPr/>
        <a:lstStyle/>
        <a:p>
          <a:r>
            <a:rPr lang="en-GB" sz="1600" b="1" dirty="0">
              <a:latin typeface="Century Gothic" panose="020B0502020202020204" pitchFamily="34" charset="0"/>
            </a:rPr>
            <a:t>Task 5:</a:t>
          </a:r>
          <a:r>
            <a:rPr lang="en-GB" sz="1600" b="0" dirty="0">
              <a:latin typeface="Century Gothic" panose="020B0502020202020204" pitchFamily="34" charset="0"/>
            </a:rPr>
            <a:t> Who is More Likely to Leave(Based on Marital Status?</a:t>
          </a:r>
          <a:endParaRPr lang="en-GB" sz="1600" dirty="0">
            <a:latin typeface="Century Gothic" panose="020B0502020202020204" pitchFamily="34" charset="0"/>
          </a:endParaRPr>
        </a:p>
      </dgm:t>
    </dgm:pt>
    <dgm:pt modelId="{65B219F2-F2C3-44E6-8F23-09085C89EE45}" type="parTrans" cxnId="{E4D8EA7F-A9D4-4465-8B34-03AF9E513E6E}">
      <dgm:prSet/>
      <dgm:spPr/>
      <dgm:t>
        <a:bodyPr/>
        <a:lstStyle/>
        <a:p>
          <a:endParaRPr lang="en-GB"/>
        </a:p>
      </dgm:t>
    </dgm:pt>
    <dgm:pt modelId="{1579A33F-8B51-431A-B87B-B0EFCC6A0A09}" type="sibTrans" cxnId="{E4D8EA7F-A9D4-4465-8B34-03AF9E513E6E}">
      <dgm:prSet/>
      <dgm:spPr/>
      <dgm:t>
        <a:bodyPr/>
        <a:lstStyle/>
        <a:p>
          <a:endParaRPr lang="en-GB"/>
        </a:p>
      </dgm:t>
    </dgm:pt>
    <dgm:pt modelId="{36FE3D9F-972D-4F22-BDB8-0ADAFCC07BCC}">
      <dgm:prSet custT="1"/>
      <dgm:spPr>
        <a:solidFill>
          <a:srgbClr val="002060"/>
        </a:solidFill>
      </dgm:spPr>
      <dgm:t>
        <a:bodyPr/>
        <a:lstStyle/>
        <a:p>
          <a:r>
            <a:rPr lang="en-GB" sz="1600" b="0" dirty="0">
              <a:solidFill>
                <a:schemeClr val="bg1"/>
              </a:solidFill>
              <a:latin typeface="Century Gothic" panose="020B0502020202020204" pitchFamily="34" charset="0"/>
            </a:rPr>
            <a:t>Conclusion</a:t>
          </a:r>
          <a:endParaRPr lang="en-GB" sz="1600" dirty="0">
            <a:solidFill>
              <a:schemeClr val="bg1"/>
            </a:solidFill>
            <a:latin typeface="Century Gothic" panose="020B0502020202020204" pitchFamily="34" charset="0"/>
          </a:endParaRPr>
        </a:p>
      </dgm:t>
    </dgm:pt>
    <dgm:pt modelId="{1D089B25-EE3A-4287-B14A-FAB09DECB04B}" type="parTrans" cxnId="{91ED84AA-0FA9-4476-BB26-AA4D03BDDA01}">
      <dgm:prSet/>
      <dgm:spPr/>
      <dgm:t>
        <a:bodyPr/>
        <a:lstStyle/>
        <a:p>
          <a:endParaRPr lang="en-GB"/>
        </a:p>
      </dgm:t>
    </dgm:pt>
    <dgm:pt modelId="{4F3F2532-0A3F-4ADF-ADC0-3AE2C0B914B1}" type="sibTrans" cxnId="{91ED84AA-0FA9-4476-BB26-AA4D03BDDA01}">
      <dgm:prSet/>
      <dgm:spPr/>
      <dgm:t>
        <a:bodyPr/>
        <a:lstStyle/>
        <a:p>
          <a:endParaRPr lang="en-GB"/>
        </a:p>
      </dgm:t>
    </dgm:pt>
    <dgm:pt modelId="{9EF7418B-BCC0-4CBB-81DB-B3CB858F9DDE}">
      <dgm:prSet custT="1"/>
      <dgm:spPr>
        <a:solidFill>
          <a:schemeClr val="tx1"/>
        </a:solidFill>
      </dgm:spPr>
      <dgm:t>
        <a:bodyPr/>
        <a:lstStyle/>
        <a:p>
          <a:r>
            <a:rPr lang="en-GB" sz="1600" b="1" dirty="0">
              <a:latin typeface="Century Gothic" panose="020B0502020202020204" pitchFamily="34" charset="0"/>
            </a:rPr>
            <a:t>Task 6:</a:t>
          </a:r>
          <a:r>
            <a:rPr lang="en-GB" sz="1600" b="0" dirty="0">
              <a:latin typeface="Century Gothic" panose="020B0502020202020204" pitchFamily="34" charset="0"/>
            </a:rPr>
            <a:t> </a:t>
          </a:r>
          <a:r>
            <a:rPr lang="en-GB" sz="1600" dirty="0">
              <a:latin typeface="Century Gothic" panose="020B0502020202020204" pitchFamily="34" charset="0"/>
              <a:cs typeface="Arial" panose="020B0604020202020204" pitchFamily="34" charset="0"/>
            </a:rPr>
            <a:t>Does Salary Drive Attrition?</a:t>
          </a:r>
          <a:endParaRPr lang="en-GB" sz="1600" dirty="0">
            <a:latin typeface="Century Gothic" panose="020B0502020202020204" pitchFamily="34" charset="0"/>
          </a:endParaRPr>
        </a:p>
      </dgm:t>
    </dgm:pt>
    <dgm:pt modelId="{C6FD4F3D-5852-45CD-900F-CA6B06D896C7}" type="parTrans" cxnId="{00F89E04-63EA-439C-A1DB-DBDCBE4A2479}">
      <dgm:prSet/>
      <dgm:spPr/>
      <dgm:t>
        <a:bodyPr/>
        <a:lstStyle/>
        <a:p>
          <a:endParaRPr lang="en-GB"/>
        </a:p>
      </dgm:t>
    </dgm:pt>
    <dgm:pt modelId="{51451FAA-BF67-4854-BED3-E7E0E157AA2A}" type="sibTrans" cxnId="{00F89E04-63EA-439C-A1DB-DBDCBE4A2479}">
      <dgm:prSet/>
      <dgm:spPr/>
      <dgm:t>
        <a:bodyPr/>
        <a:lstStyle/>
        <a:p>
          <a:endParaRPr lang="en-GB"/>
        </a:p>
      </dgm:t>
    </dgm:pt>
    <dgm:pt modelId="{FD5AF453-BFC3-419E-826B-AA56B2FCE164}" type="pres">
      <dgm:prSet presAssocID="{7AE453BE-D1A7-43FE-8E4D-0127DD6C3119}" presName="linear" presStyleCnt="0">
        <dgm:presLayoutVars>
          <dgm:animLvl val="lvl"/>
          <dgm:resizeHandles val="exact"/>
        </dgm:presLayoutVars>
      </dgm:prSet>
      <dgm:spPr/>
    </dgm:pt>
    <dgm:pt modelId="{DFF64F97-BCD0-4DF7-B3E7-6A5D571051CE}" type="pres">
      <dgm:prSet presAssocID="{2D22C632-BB0A-4469-BE8E-7BC23514ED83}" presName="parentText" presStyleLbl="node1" presStyleIdx="0" presStyleCnt="9">
        <dgm:presLayoutVars>
          <dgm:chMax val="0"/>
          <dgm:bulletEnabled val="1"/>
        </dgm:presLayoutVars>
      </dgm:prSet>
      <dgm:spPr/>
    </dgm:pt>
    <dgm:pt modelId="{375E8B67-6BC3-48C0-B07F-6B94B5AB9684}" type="pres">
      <dgm:prSet presAssocID="{B6F3EB6F-D1EC-4309-B75B-F852E86AD08C}" presName="spacer" presStyleCnt="0"/>
      <dgm:spPr/>
    </dgm:pt>
    <dgm:pt modelId="{D9FCB906-BE55-412A-B40F-8945E18F612D}" type="pres">
      <dgm:prSet presAssocID="{2B6F3B02-0EC3-48A1-B668-2C8C985E0CC6}" presName="parentText" presStyleLbl="node1" presStyleIdx="1" presStyleCnt="9">
        <dgm:presLayoutVars>
          <dgm:chMax val="0"/>
          <dgm:bulletEnabled val="1"/>
        </dgm:presLayoutVars>
      </dgm:prSet>
      <dgm:spPr/>
    </dgm:pt>
    <dgm:pt modelId="{FD14F6EA-562C-4CA4-94BC-F23A3BA5E213}" type="pres">
      <dgm:prSet presAssocID="{0544686B-915D-4C94-A977-1448BADD2D40}" presName="spacer" presStyleCnt="0"/>
      <dgm:spPr/>
    </dgm:pt>
    <dgm:pt modelId="{C43C2A89-6CE0-43A9-84E4-EAB0E5F1DAB7}" type="pres">
      <dgm:prSet presAssocID="{262F9C86-887D-4F32-9247-BE955A87A032}" presName="parentText" presStyleLbl="node1" presStyleIdx="2" presStyleCnt="9">
        <dgm:presLayoutVars>
          <dgm:chMax val="0"/>
          <dgm:bulletEnabled val="1"/>
        </dgm:presLayoutVars>
      </dgm:prSet>
      <dgm:spPr/>
    </dgm:pt>
    <dgm:pt modelId="{905BB6A7-AAC5-4B9F-80A8-7A6AD62F1318}" type="pres">
      <dgm:prSet presAssocID="{4785664F-CFF8-4175-A111-145AE33DC1B7}" presName="spacer" presStyleCnt="0"/>
      <dgm:spPr/>
    </dgm:pt>
    <dgm:pt modelId="{37DFF930-856E-4B30-B82A-8DC33CED5A72}" type="pres">
      <dgm:prSet presAssocID="{BA3C39BF-357F-4286-A561-74C7AAF12F92}" presName="parentText" presStyleLbl="node1" presStyleIdx="3" presStyleCnt="9">
        <dgm:presLayoutVars>
          <dgm:chMax val="0"/>
          <dgm:bulletEnabled val="1"/>
        </dgm:presLayoutVars>
      </dgm:prSet>
      <dgm:spPr/>
    </dgm:pt>
    <dgm:pt modelId="{C6632C22-7870-4BCC-B20B-91EA4E578B5C}" type="pres">
      <dgm:prSet presAssocID="{D38B69CE-4270-4263-8F2D-6472E371F6AA}" presName="spacer" presStyleCnt="0"/>
      <dgm:spPr/>
    </dgm:pt>
    <dgm:pt modelId="{F94B8392-B3F7-4C03-9B89-07BF2BAED5C3}" type="pres">
      <dgm:prSet presAssocID="{88962004-B88C-4383-87ED-DA5C6F36792B}" presName="parentText" presStyleLbl="node1" presStyleIdx="4" presStyleCnt="9">
        <dgm:presLayoutVars>
          <dgm:chMax val="0"/>
          <dgm:bulletEnabled val="1"/>
        </dgm:presLayoutVars>
      </dgm:prSet>
      <dgm:spPr/>
    </dgm:pt>
    <dgm:pt modelId="{5A5F0BA1-7E47-4FA4-B54A-30B9262B1A7F}" type="pres">
      <dgm:prSet presAssocID="{D1FE3F83-0443-4653-AC3B-709FB962C755}" presName="spacer" presStyleCnt="0"/>
      <dgm:spPr/>
    </dgm:pt>
    <dgm:pt modelId="{31701021-CB45-40FD-997B-352763833413}" type="pres">
      <dgm:prSet presAssocID="{52F05D71-DAB6-40C8-A393-CC26124A6B43}" presName="parentText" presStyleLbl="node1" presStyleIdx="5" presStyleCnt="9">
        <dgm:presLayoutVars>
          <dgm:chMax val="0"/>
          <dgm:bulletEnabled val="1"/>
        </dgm:presLayoutVars>
      </dgm:prSet>
      <dgm:spPr/>
    </dgm:pt>
    <dgm:pt modelId="{AE0F13B2-6FF4-4E9D-B5E8-B72E6E10CB17}" type="pres">
      <dgm:prSet presAssocID="{90C14B53-CF48-49C6-9822-6365A39F73BC}" presName="spacer" presStyleCnt="0"/>
      <dgm:spPr/>
    </dgm:pt>
    <dgm:pt modelId="{C50AA08C-CB5B-4A54-826B-01CAB17F3E24}" type="pres">
      <dgm:prSet presAssocID="{8182B8AB-8D0D-41D8-B0D1-7641AD3520A6}" presName="parentText" presStyleLbl="node1" presStyleIdx="6" presStyleCnt="9">
        <dgm:presLayoutVars>
          <dgm:chMax val="0"/>
          <dgm:bulletEnabled val="1"/>
        </dgm:presLayoutVars>
      </dgm:prSet>
      <dgm:spPr/>
    </dgm:pt>
    <dgm:pt modelId="{55BEFDA7-0FB8-4579-8325-C57B66D2CB76}" type="pres">
      <dgm:prSet presAssocID="{1579A33F-8B51-431A-B87B-B0EFCC6A0A09}" presName="spacer" presStyleCnt="0"/>
      <dgm:spPr/>
    </dgm:pt>
    <dgm:pt modelId="{757705C6-D9A0-4ABB-ADD7-7223A8BC8350}" type="pres">
      <dgm:prSet presAssocID="{9EF7418B-BCC0-4CBB-81DB-B3CB858F9DDE}" presName="parentText" presStyleLbl="node1" presStyleIdx="7" presStyleCnt="9">
        <dgm:presLayoutVars>
          <dgm:chMax val="0"/>
          <dgm:bulletEnabled val="1"/>
        </dgm:presLayoutVars>
      </dgm:prSet>
      <dgm:spPr/>
    </dgm:pt>
    <dgm:pt modelId="{2322C60A-4040-443D-AACE-84D6C8853FC4}" type="pres">
      <dgm:prSet presAssocID="{51451FAA-BF67-4854-BED3-E7E0E157AA2A}" presName="spacer" presStyleCnt="0"/>
      <dgm:spPr/>
    </dgm:pt>
    <dgm:pt modelId="{11CF086B-47C7-4BB1-B46E-E4358644FD22}" type="pres">
      <dgm:prSet presAssocID="{36FE3D9F-972D-4F22-BDB8-0ADAFCC07BCC}" presName="parentText" presStyleLbl="node1" presStyleIdx="8" presStyleCnt="9" custLinFactNeighborX="12394" custLinFactNeighborY="87504">
        <dgm:presLayoutVars>
          <dgm:chMax val="0"/>
          <dgm:bulletEnabled val="1"/>
        </dgm:presLayoutVars>
      </dgm:prSet>
      <dgm:spPr/>
    </dgm:pt>
  </dgm:ptLst>
  <dgm:cxnLst>
    <dgm:cxn modelId="{00F89E04-63EA-439C-A1DB-DBDCBE4A2479}" srcId="{7AE453BE-D1A7-43FE-8E4D-0127DD6C3119}" destId="{9EF7418B-BCC0-4CBB-81DB-B3CB858F9DDE}" srcOrd="7" destOrd="0" parTransId="{C6FD4F3D-5852-45CD-900F-CA6B06D896C7}" sibTransId="{51451FAA-BF67-4854-BED3-E7E0E157AA2A}"/>
    <dgm:cxn modelId="{E5E09C12-700C-4442-A56F-649C5573F28D}" type="presOf" srcId="{9EF7418B-BCC0-4CBB-81DB-B3CB858F9DDE}" destId="{757705C6-D9A0-4ABB-ADD7-7223A8BC8350}" srcOrd="0" destOrd="0" presId="urn:microsoft.com/office/officeart/2005/8/layout/vList2"/>
    <dgm:cxn modelId="{6C73353D-AF6F-4404-B4D1-0A8D052AFFA4}" srcId="{7AE453BE-D1A7-43FE-8E4D-0127DD6C3119}" destId="{88962004-B88C-4383-87ED-DA5C6F36792B}" srcOrd="4" destOrd="0" parTransId="{BB530902-0FFB-4FF8-BCB2-58F3CDF633F1}" sibTransId="{D1FE3F83-0443-4653-AC3B-709FB962C755}"/>
    <dgm:cxn modelId="{18121665-BC18-4A4E-A99F-62D66C54B14F}" type="presOf" srcId="{BA3C39BF-357F-4286-A561-74C7AAF12F92}" destId="{37DFF930-856E-4B30-B82A-8DC33CED5A72}" srcOrd="0" destOrd="0" presId="urn:microsoft.com/office/officeart/2005/8/layout/vList2"/>
    <dgm:cxn modelId="{B114134D-1E07-4E8D-A49B-3BB9BD018695}" type="presOf" srcId="{7AE453BE-D1A7-43FE-8E4D-0127DD6C3119}" destId="{FD5AF453-BFC3-419E-826B-AA56B2FCE164}" srcOrd="0" destOrd="0" presId="urn:microsoft.com/office/officeart/2005/8/layout/vList2"/>
    <dgm:cxn modelId="{C299534D-98A8-48EE-9A93-405C95935DFE}" srcId="{7AE453BE-D1A7-43FE-8E4D-0127DD6C3119}" destId="{262F9C86-887D-4F32-9247-BE955A87A032}" srcOrd="2" destOrd="0" parTransId="{250B66D3-8A8E-45FB-85B1-A9C817D684E2}" sibTransId="{4785664F-CFF8-4175-A111-145AE33DC1B7}"/>
    <dgm:cxn modelId="{E4D8EA7F-A9D4-4465-8B34-03AF9E513E6E}" srcId="{7AE453BE-D1A7-43FE-8E4D-0127DD6C3119}" destId="{8182B8AB-8D0D-41D8-B0D1-7641AD3520A6}" srcOrd="6" destOrd="0" parTransId="{65B219F2-F2C3-44E6-8F23-09085C89EE45}" sibTransId="{1579A33F-8B51-431A-B87B-B0EFCC6A0A09}"/>
    <dgm:cxn modelId="{6CB56F8A-9143-43B8-AA02-C0A7CF364E61}" type="presOf" srcId="{262F9C86-887D-4F32-9247-BE955A87A032}" destId="{C43C2A89-6CE0-43A9-84E4-EAB0E5F1DAB7}" srcOrd="0" destOrd="0" presId="urn:microsoft.com/office/officeart/2005/8/layout/vList2"/>
    <dgm:cxn modelId="{633ED097-65E1-4CF6-8EED-B53C335ABCBC}" srcId="{7AE453BE-D1A7-43FE-8E4D-0127DD6C3119}" destId="{2D22C632-BB0A-4469-BE8E-7BC23514ED83}" srcOrd="0" destOrd="0" parTransId="{F157A81B-C4B4-49A3-B639-87A98B50EA8E}" sibTransId="{B6F3EB6F-D1EC-4309-B75B-F852E86AD08C}"/>
    <dgm:cxn modelId="{91ED84AA-0FA9-4476-BB26-AA4D03BDDA01}" srcId="{7AE453BE-D1A7-43FE-8E4D-0127DD6C3119}" destId="{36FE3D9F-972D-4F22-BDB8-0ADAFCC07BCC}" srcOrd="8" destOrd="0" parTransId="{1D089B25-EE3A-4287-B14A-FAB09DECB04B}" sibTransId="{4F3F2532-0A3F-4ADF-ADC0-3AE2C0B914B1}"/>
    <dgm:cxn modelId="{81CCCBB2-D007-4D60-BDD5-47D2D8A8E5E9}" type="presOf" srcId="{2B6F3B02-0EC3-48A1-B668-2C8C985E0CC6}" destId="{D9FCB906-BE55-412A-B40F-8945E18F612D}" srcOrd="0" destOrd="0" presId="urn:microsoft.com/office/officeart/2005/8/layout/vList2"/>
    <dgm:cxn modelId="{0AFB58C3-5D14-410A-861E-5E234564E769}" type="presOf" srcId="{2D22C632-BB0A-4469-BE8E-7BC23514ED83}" destId="{DFF64F97-BCD0-4DF7-B3E7-6A5D571051CE}" srcOrd="0" destOrd="0" presId="urn:microsoft.com/office/officeart/2005/8/layout/vList2"/>
    <dgm:cxn modelId="{B864F7C7-3288-4825-BD30-1564C7B94129}" type="presOf" srcId="{36FE3D9F-972D-4F22-BDB8-0ADAFCC07BCC}" destId="{11CF086B-47C7-4BB1-B46E-E4358644FD22}" srcOrd="0" destOrd="0" presId="urn:microsoft.com/office/officeart/2005/8/layout/vList2"/>
    <dgm:cxn modelId="{A5498FCF-0BA7-4969-9D27-993FAF5ED539}" type="presOf" srcId="{52F05D71-DAB6-40C8-A393-CC26124A6B43}" destId="{31701021-CB45-40FD-997B-352763833413}" srcOrd="0" destOrd="0" presId="urn:microsoft.com/office/officeart/2005/8/layout/vList2"/>
    <dgm:cxn modelId="{8FAAD8ED-BB0B-403D-B909-195FF5180CA7}" type="presOf" srcId="{8182B8AB-8D0D-41D8-B0D1-7641AD3520A6}" destId="{C50AA08C-CB5B-4A54-826B-01CAB17F3E24}" srcOrd="0" destOrd="0" presId="urn:microsoft.com/office/officeart/2005/8/layout/vList2"/>
    <dgm:cxn modelId="{E76799EF-0FBB-4A52-AF23-348E26339C06}" srcId="{7AE453BE-D1A7-43FE-8E4D-0127DD6C3119}" destId="{BA3C39BF-357F-4286-A561-74C7AAF12F92}" srcOrd="3" destOrd="0" parTransId="{79AC5BA9-BD9A-4849-B6BC-BDD0A65432D9}" sibTransId="{D38B69CE-4270-4263-8F2D-6472E371F6AA}"/>
    <dgm:cxn modelId="{8D5609F1-FF8B-41DA-A961-CA15F32F1C11}" type="presOf" srcId="{88962004-B88C-4383-87ED-DA5C6F36792B}" destId="{F94B8392-B3F7-4C03-9B89-07BF2BAED5C3}" srcOrd="0" destOrd="0" presId="urn:microsoft.com/office/officeart/2005/8/layout/vList2"/>
    <dgm:cxn modelId="{52ADDFF1-242B-4583-BC7B-CF210FDCCC00}" srcId="{7AE453BE-D1A7-43FE-8E4D-0127DD6C3119}" destId="{52F05D71-DAB6-40C8-A393-CC26124A6B43}" srcOrd="5" destOrd="0" parTransId="{959E5E95-BADB-4EF3-A79F-C2FA1933C559}" sibTransId="{90C14B53-CF48-49C6-9822-6365A39F73BC}"/>
    <dgm:cxn modelId="{71BBAEF6-FF00-468E-9BAF-0CD50DE4B132}" srcId="{7AE453BE-D1A7-43FE-8E4D-0127DD6C3119}" destId="{2B6F3B02-0EC3-48A1-B668-2C8C985E0CC6}" srcOrd="1" destOrd="0" parTransId="{58B03403-9A96-4022-BF22-66668EBDBF06}" sibTransId="{0544686B-915D-4C94-A977-1448BADD2D40}"/>
    <dgm:cxn modelId="{184BFAE7-358F-429D-AC94-6A50DE259539}" type="presParOf" srcId="{FD5AF453-BFC3-419E-826B-AA56B2FCE164}" destId="{DFF64F97-BCD0-4DF7-B3E7-6A5D571051CE}" srcOrd="0" destOrd="0" presId="urn:microsoft.com/office/officeart/2005/8/layout/vList2"/>
    <dgm:cxn modelId="{6AA5FED7-6C53-4426-BB53-09CE42A4BC46}" type="presParOf" srcId="{FD5AF453-BFC3-419E-826B-AA56B2FCE164}" destId="{375E8B67-6BC3-48C0-B07F-6B94B5AB9684}" srcOrd="1" destOrd="0" presId="urn:microsoft.com/office/officeart/2005/8/layout/vList2"/>
    <dgm:cxn modelId="{6617975E-FC63-4775-AED1-FDB4CEB522E9}" type="presParOf" srcId="{FD5AF453-BFC3-419E-826B-AA56B2FCE164}" destId="{D9FCB906-BE55-412A-B40F-8945E18F612D}" srcOrd="2" destOrd="0" presId="urn:microsoft.com/office/officeart/2005/8/layout/vList2"/>
    <dgm:cxn modelId="{A7413C84-A50B-4967-9B14-50ED187C143C}" type="presParOf" srcId="{FD5AF453-BFC3-419E-826B-AA56B2FCE164}" destId="{FD14F6EA-562C-4CA4-94BC-F23A3BA5E213}" srcOrd="3" destOrd="0" presId="urn:microsoft.com/office/officeart/2005/8/layout/vList2"/>
    <dgm:cxn modelId="{0EADD397-074E-466D-B96E-E38AC9E63B9B}" type="presParOf" srcId="{FD5AF453-BFC3-419E-826B-AA56B2FCE164}" destId="{C43C2A89-6CE0-43A9-84E4-EAB0E5F1DAB7}" srcOrd="4" destOrd="0" presId="urn:microsoft.com/office/officeart/2005/8/layout/vList2"/>
    <dgm:cxn modelId="{4F6FB12D-B7C4-430E-87C1-082683644E63}" type="presParOf" srcId="{FD5AF453-BFC3-419E-826B-AA56B2FCE164}" destId="{905BB6A7-AAC5-4B9F-80A8-7A6AD62F1318}" srcOrd="5" destOrd="0" presId="urn:microsoft.com/office/officeart/2005/8/layout/vList2"/>
    <dgm:cxn modelId="{5F471051-9F24-42FE-B949-B86A6F23DA34}" type="presParOf" srcId="{FD5AF453-BFC3-419E-826B-AA56B2FCE164}" destId="{37DFF930-856E-4B30-B82A-8DC33CED5A72}" srcOrd="6" destOrd="0" presId="urn:microsoft.com/office/officeart/2005/8/layout/vList2"/>
    <dgm:cxn modelId="{8020C496-4C6D-4E78-9FEF-2276B9CC1123}" type="presParOf" srcId="{FD5AF453-BFC3-419E-826B-AA56B2FCE164}" destId="{C6632C22-7870-4BCC-B20B-91EA4E578B5C}" srcOrd="7" destOrd="0" presId="urn:microsoft.com/office/officeart/2005/8/layout/vList2"/>
    <dgm:cxn modelId="{369428D6-DAA7-49A2-B46A-3614F03ED704}" type="presParOf" srcId="{FD5AF453-BFC3-419E-826B-AA56B2FCE164}" destId="{F94B8392-B3F7-4C03-9B89-07BF2BAED5C3}" srcOrd="8" destOrd="0" presId="urn:microsoft.com/office/officeart/2005/8/layout/vList2"/>
    <dgm:cxn modelId="{1F9BC42D-0BEE-4ECB-94C7-7F6AB41977F4}" type="presParOf" srcId="{FD5AF453-BFC3-419E-826B-AA56B2FCE164}" destId="{5A5F0BA1-7E47-4FA4-B54A-30B9262B1A7F}" srcOrd="9" destOrd="0" presId="urn:microsoft.com/office/officeart/2005/8/layout/vList2"/>
    <dgm:cxn modelId="{B62EE17C-A658-427A-8D36-41164DE5A60A}" type="presParOf" srcId="{FD5AF453-BFC3-419E-826B-AA56B2FCE164}" destId="{31701021-CB45-40FD-997B-352763833413}" srcOrd="10" destOrd="0" presId="urn:microsoft.com/office/officeart/2005/8/layout/vList2"/>
    <dgm:cxn modelId="{2BF20D45-5387-4CF7-A4F2-D489377E9925}" type="presParOf" srcId="{FD5AF453-BFC3-419E-826B-AA56B2FCE164}" destId="{AE0F13B2-6FF4-4E9D-B5E8-B72E6E10CB17}" srcOrd="11" destOrd="0" presId="urn:microsoft.com/office/officeart/2005/8/layout/vList2"/>
    <dgm:cxn modelId="{DC4D7AEE-183B-4086-8A85-03BA1F822924}" type="presParOf" srcId="{FD5AF453-BFC3-419E-826B-AA56B2FCE164}" destId="{C50AA08C-CB5B-4A54-826B-01CAB17F3E24}" srcOrd="12" destOrd="0" presId="urn:microsoft.com/office/officeart/2005/8/layout/vList2"/>
    <dgm:cxn modelId="{C5D26F18-038F-4A3F-96CB-F6E9372AE092}" type="presParOf" srcId="{FD5AF453-BFC3-419E-826B-AA56B2FCE164}" destId="{55BEFDA7-0FB8-4579-8325-C57B66D2CB76}" srcOrd="13" destOrd="0" presId="urn:microsoft.com/office/officeart/2005/8/layout/vList2"/>
    <dgm:cxn modelId="{05B64437-E469-4E06-878E-AD9BEED1E7C9}" type="presParOf" srcId="{FD5AF453-BFC3-419E-826B-AA56B2FCE164}" destId="{757705C6-D9A0-4ABB-ADD7-7223A8BC8350}" srcOrd="14" destOrd="0" presId="urn:microsoft.com/office/officeart/2005/8/layout/vList2"/>
    <dgm:cxn modelId="{8B96CD57-C03B-4075-B579-5E2AD6CB5735}" type="presParOf" srcId="{FD5AF453-BFC3-419E-826B-AA56B2FCE164}" destId="{2322C60A-4040-443D-AACE-84D6C8853FC4}" srcOrd="15" destOrd="0" presId="urn:microsoft.com/office/officeart/2005/8/layout/vList2"/>
    <dgm:cxn modelId="{99BA206D-7548-4CD7-8D24-CC4CF69B6427}" type="presParOf" srcId="{FD5AF453-BFC3-419E-826B-AA56B2FCE164}" destId="{11CF086B-47C7-4BB1-B46E-E4358644FD22}"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64F97-BCD0-4DF7-B3E7-6A5D571051CE}">
      <dsp:nvSpPr>
        <dsp:cNvPr id="0" name=""/>
        <dsp:cNvSpPr/>
      </dsp:nvSpPr>
      <dsp:spPr>
        <a:xfrm>
          <a:off x="0" y="219"/>
          <a:ext cx="9740153" cy="63323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Century Gothic" panose="020B0502020202020204" pitchFamily="34" charset="0"/>
            </a:rPr>
            <a:t>Introduction</a:t>
          </a:r>
          <a:endParaRPr lang="en-GB" sz="1600" kern="1200" dirty="0">
            <a:latin typeface="Century Gothic" panose="020B0502020202020204" pitchFamily="34" charset="0"/>
          </a:endParaRPr>
        </a:p>
      </dsp:txBody>
      <dsp:txXfrm>
        <a:off x="30912" y="31131"/>
        <a:ext cx="9678329" cy="571409"/>
      </dsp:txXfrm>
    </dsp:sp>
    <dsp:sp modelId="{D9FCB906-BE55-412A-B40F-8945E18F612D}">
      <dsp:nvSpPr>
        <dsp:cNvPr id="0" name=""/>
        <dsp:cNvSpPr/>
      </dsp:nvSpPr>
      <dsp:spPr>
        <a:xfrm>
          <a:off x="0" y="647712"/>
          <a:ext cx="9740153" cy="6332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solidFill>
                <a:schemeClr val="bg1"/>
              </a:solidFill>
              <a:latin typeface="Century Gothic" panose="020B0502020202020204" pitchFamily="34" charset="0"/>
            </a:rPr>
            <a:t>Problem Statement</a:t>
          </a:r>
          <a:endParaRPr lang="en-GB" sz="1600" kern="1200" dirty="0">
            <a:solidFill>
              <a:schemeClr val="bg1"/>
            </a:solidFill>
            <a:latin typeface="Century Gothic" panose="020B0502020202020204" pitchFamily="34" charset="0"/>
          </a:endParaRPr>
        </a:p>
      </dsp:txBody>
      <dsp:txXfrm>
        <a:off x="30912" y="678624"/>
        <a:ext cx="9678329" cy="571409"/>
      </dsp:txXfrm>
    </dsp:sp>
    <dsp:sp modelId="{C43C2A89-6CE0-43A9-84E4-EAB0E5F1DAB7}">
      <dsp:nvSpPr>
        <dsp:cNvPr id="0" name=""/>
        <dsp:cNvSpPr/>
      </dsp:nvSpPr>
      <dsp:spPr>
        <a:xfrm>
          <a:off x="0" y="1295204"/>
          <a:ext cx="9740153" cy="63323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Century Gothic" panose="020B0502020202020204" pitchFamily="34" charset="0"/>
            </a:rPr>
            <a:t>Task 1:</a:t>
          </a:r>
          <a:r>
            <a:rPr lang="en-GB" sz="1600" b="0" kern="1200" dirty="0">
              <a:latin typeface="Century Gothic" panose="020B0502020202020204" pitchFamily="34" charset="0"/>
            </a:rPr>
            <a:t> Which departments recorded the highest employee attrition?</a:t>
          </a:r>
          <a:endParaRPr lang="en-GB" sz="1600" kern="1200" dirty="0">
            <a:latin typeface="Century Gothic" panose="020B0502020202020204" pitchFamily="34" charset="0"/>
          </a:endParaRPr>
        </a:p>
      </dsp:txBody>
      <dsp:txXfrm>
        <a:off x="30912" y="1326116"/>
        <a:ext cx="9678329" cy="571409"/>
      </dsp:txXfrm>
    </dsp:sp>
    <dsp:sp modelId="{37DFF930-856E-4B30-B82A-8DC33CED5A72}">
      <dsp:nvSpPr>
        <dsp:cNvPr id="0" name=""/>
        <dsp:cNvSpPr/>
      </dsp:nvSpPr>
      <dsp:spPr>
        <a:xfrm>
          <a:off x="0" y="1942697"/>
          <a:ext cx="9740153" cy="6332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chemeClr val="bg1"/>
              </a:solidFill>
              <a:latin typeface="Century Gothic" panose="020B0502020202020204" pitchFamily="34" charset="0"/>
            </a:rPr>
            <a:t>Task 2:</a:t>
          </a:r>
          <a:r>
            <a:rPr lang="en-GB" sz="1600" b="0" kern="1200" dirty="0">
              <a:solidFill>
                <a:schemeClr val="bg1"/>
              </a:solidFill>
              <a:latin typeface="Century Gothic" panose="020B0502020202020204" pitchFamily="34" charset="0"/>
            </a:rPr>
            <a:t> What are the top Reasons for Attrition</a:t>
          </a:r>
          <a:endParaRPr lang="en-GB" sz="1600" kern="1200" dirty="0">
            <a:solidFill>
              <a:schemeClr val="bg1"/>
            </a:solidFill>
            <a:latin typeface="Century Gothic" panose="020B0502020202020204" pitchFamily="34" charset="0"/>
          </a:endParaRPr>
        </a:p>
      </dsp:txBody>
      <dsp:txXfrm>
        <a:off x="30912" y="1973609"/>
        <a:ext cx="9678329" cy="571409"/>
      </dsp:txXfrm>
    </dsp:sp>
    <dsp:sp modelId="{F94B8392-B3F7-4C03-9B89-07BF2BAED5C3}">
      <dsp:nvSpPr>
        <dsp:cNvPr id="0" name=""/>
        <dsp:cNvSpPr/>
      </dsp:nvSpPr>
      <dsp:spPr>
        <a:xfrm>
          <a:off x="0" y="2590189"/>
          <a:ext cx="9740153" cy="63323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Century Gothic" panose="020B0502020202020204" pitchFamily="34" charset="0"/>
            </a:rPr>
            <a:t>Task 3: </a:t>
          </a:r>
          <a:r>
            <a:rPr lang="en-GB" sz="1600" b="0" kern="1200" dirty="0">
              <a:latin typeface="Century Gothic" panose="020B0502020202020204" pitchFamily="34" charset="0"/>
            </a:rPr>
            <a:t>Which Location(s) recorded the Highest Attrition </a:t>
          </a:r>
          <a:endParaRPr lang="en-GB" sz="1600" kern="1200" dirty="0">
            <a:latin typeface="Century Gothic" panose="020B0502020202020204" pitchFamily="34" charset="0"/>
          </a:endParaRPr>
        </a:p>
      </dsp:txBody>
      <dsp:txXfrm>
        <a:off x="30912" y="2621101"/>
        <a:ext cx="9678329" cy="571409"/>
      </dsp:txXfrm>
    </dsp:sp>
    <dsp:sp modelId="{31701021-CB45-40FD-997B-352763833413}">
      <dsp:nvSpPr>
        <dsp:cNvPr id="0" name=""/>
        <dsp:cNvSpPr/>
      </dsp:nvSpPr>
      <dsp:spPr>
        <a:xfrm>
          <a:off x="0" y="3237682"/>
          <a:ext cx="9740153" cy="6332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chemeClr val="tx1"/>
              </a:solidFill>
              <a:latin typeface="Century Gothic" panose="020B0502020202020204" pitchFamily="34" charset="0"/>
            </a:rPr>
            <a:t>T</a:t>
          </a:r>
          <a:r>
            <a:rPr lang="en-GB" sz="1600" b="1" kern="1200" dirty="0">
              <a:solidFill>
                <a:schemeClr val="bg1"/>
              </a:solidFill>
              <a:latin typeface="Century Gothic" panose="020B0502020202020204" pitchFamily="34" charset="0"/>
            </a:rPr>
            <a:t>ask 4:</a:t>
          </a:r>
          <a:r>
            <a:rPr lang="en-GB" sz="1600" b="0" kern="1200" dirty="0">
              <a:solidFill>
                <a:schemeClr val="bg1"/>
              </a:solidFill>
              <a:latin typeface="Century Gothic" panose="020B0502020202020204" pitchFamily="34" charset="0"/>
            </a:rPr>
            <a:t> Which education levels are most at risk of attrition due to unmet career growth expectations?</a:t>
          </a:r>
          <a:endParaRPr lang="en-GB" sz="1600" kern="1200" dirty="0">
            <a:solidFill>
              <a:schemeClr val="bg1"/>
            </a:solidFill>
            <a:latin typeface="Century Gothic" panose="020B0502020202020204" pitchFamily="34" charset="0"/>
          </a:endParaRPr>
        </a:p>
      </dsp:txBody>
      <dsp:txXfrm>
        <a:off x="30912" y="3268594"/>
        <a:ext cx="9678329" cy="571409"/>
      </dsp:txXfrm>
    </dsp:sp>
    <dsp:sp modelId="{C50AA08C-CB5B-4A54-826B-01CAB17F3E24}">
      <dsp:nvSpPr>
        <dsp:cNvPr id="0" name=""/>
        <dsp:cNvSpPr/>
      </dsp:nvSpPr>
      <dsp:spPr>
        <a:xfrm>
          <a:off x="0" y="3885175"/>
          <a:ext cx="9740153" cy="63323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Century Gothic" panose="020B0502020202020204" pitchFamily="34" charset="0"/>
            </a:rPr>
            <a:t>Task 5:</a:t>
          </a:r>
          <a:r>
            <a:rPr lang="en-GB" sz="1600" b="0" kern="1200" dirty="0">
              <a:latin typeface="Century Gothic" panose="020B0502020202020204" pitchFamily="34" charset="0"/>
            </a:rPr>
            <a:t> Who is More Likely to Leave(Based on Marital Status?</a:t>
          </a:r>
          <a:endParaRPr lang="en-GB" sz="1600" kern="1200" dirty="0">
            <a:latin typeface="Century Gothic" panose="020B0502020202020204" pitchFamily="34" charset="0"/>
          </a:endParaRPr>
        </a:p>
      </dsp:txBody>
      <dsp:txXfrm>
        <a:off x="30912" y="3916087"/>
        <a:ext cx="9678329" cy="571409"/>
      </dsp:txXfrm>
    </dsp:sp>
    <dsp:sp modelId="{757705C6-D9A0-4ABB-ADD7-7223A8BC8350}">
      <dsp:nvSpPr>
        <dsp:cNvPr id="0" name=""/>
        <dsp:cNvSpPr/>
      </dsp:nvSpPr>
      <dsp:spPr>
        <a:xfrm>
          <a:off x="0" y="4532667"/>
          <a:ext cx="9740153" cy="6332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Century Gothic" panose="020B0502020202020204" pitchFamily="34" charset="0"/>
            </a:rPr>
            <a:t>Task 6:</a:t>
          </a:r>
          <a:r>
            <a:rPr lang="en-GB" sz="1600" b="0" kern="1200" dirty="0">
              <a:latin typeface="Century Gothic" panose="020B0502020202020204" pitchFamily="34" charset="0"/>
            </a:rPr>
            <a:t> </a:t>
          </a:r>
          <a:r>
            <a:rPr lang="en-GB" sz="1600" kern="1200" dirty="0">
              <a:latin typeface="Century Gothic" panose="020B0502020202020204" pitchFamily="34" charset="0"/>
              <a:cs typeface="Arial" panose="020B0604020202020204" pitchFamily="34" charset="0"/>
            </a:rPr>
            <a:t>Does Salary Drive Attrition?</a:t>
          </a:r>
          <a:endParaRPr lang="en-GB" sz="1600" kern="1200" dirty="0">
            <a:latin typeface="Century Gothic" panose="020B0502020202020204" pitchFamily="34" charset="0"/>
          </a:endParaRPr>
        </a:p>
      </dsp:txBody>
      <dsp:txXfrm>
        <a:off x="30912" y="4563579"/>
        <a:ext cx="9678329" cy="571409"/>
      </dsp:txXfrm>
    </dsp:sp>
    <dsp:sp modelId="{11CF086B-47C7-4BB1-B46E-E4358644FD22}">
      <dsp:nvSpPr>
        <dsp:cNvPr id="0" name=""/>
        <dsp:cNvSpPr/>
      </dsp:nvSpPr>
      <dsp:spPr>
        <a:xfrm>
          <a:off x="0" y="5180379"/>
          <a:ext cx="9740153" cy="63323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solidFill>
                <a:schemeClr val="bg1"/>
              </a:solidFill>
              <a:latin typeface="Century Gothic" panose="020B0502020202020204" pitchFamily="34" charset="0"/>
            </a:rPr>
            <a:t>Conclusion</a:t>
          </a:r>
          <a:endParaRPr lang="en-GB" sz="1600" kern="1200" dirty="0">
            <a:solidFill>
              <a:schemeClr val="bg1"/>
            </a:solidFill>
            <a:latin typeface="Century Gothic" panose="020B0502020202020204" pitchFamily="34" charset="0"/>
          </a:endParaRPr>
        </a:p>
      </dsp:txBody>
      <dsp:txXfrm>
        <a:off x="30912" y="5211291"/>
        <a:ext cx="9678329" cy="5714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54CF-13FB-475C-AC41-3985E5440A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4BA90E-3B5D-4E14-82F5-626BE341D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9BEE2DC-6CD1-4320-BFF9-EBB2D76F68B7}"/>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5" name="Footer Placeholder 4">
            <a:extLst>
              <a:ext uri="{FF2B5EF4-FFF2-40B4-BE49-F238E27FC236}">
                <a16:creationId xmlns:a16="http://schemas.microsoft.com/office/drawing/2014/main" id="{08C5A3D9-BEE2-4420-89DC-C0FFE35EBB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0FC469-4C47-41C3-83CA-DAAA18DD20B1}"/>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398477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9D94-753B-4C61-B26B-79E79D9BAE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0B2912-6C86-4D88-A1AE-D55D004B36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C8C147-6C7F-4219-B90C-680248752A85}"/>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5" name="Footer Placeholder 4">
            <a:extLst>
              <a:ext uri="{FF2B5EF4-FFF2-40B4-BE49-F238E27FC236}">
                <a16:creationId xmlns:a16="http://schemas.microsoft.com/office/drawing/2014/main" id="{7E45E01D-3994-4B07-AD59-29035D5A7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091CC0-D998-44B0-94ED-335711E3FD8D}"/>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1117028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5612C-ED0C-409B-A64B-34F094F08A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AFAEB1-B4E7-4E0C-A199-503684BEFB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5FCA62-F086-4DD8-9A6C-6E90E143CA16}"/>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5" name="Footer Placeholder 4">
            <a:extLst>
              <a:ext uri="{FF2B5EF4-FFF2-40B4-BE49-F238E27FC236}">
                <a16:creationId xmlns:a16="http://schemas.microsoft.com/office/drawing/2014/main" id="{1EE1BA35-39DB-42C2-BFFA-6E45886E26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2DA7CD-C1DE-43FD-9C20-C8047BDEF2D4}"/>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1743629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D8F089-5FBF-4FA3-8ED5-35BBF8AB48ED}"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154056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D8F089-5FBF-4FA3-8ED5-35BBF8AB48ED}"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4062656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8F089-5FBF-4FA3-8ED5-35BBF8AB48ED}"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282309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509573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D8F089-5FBF-4FA3-8ED5-35BBF8AB48ED}" type="datetimeFigureOut">
              <a:rPr lang="en-GB" smtClean="0"/>
              <a:t>17/12/2025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2391287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D8F089-5FBF-4FA3-8ED5-35BBF8AB48ED}" type="datetimeFigureOut">
              <a:rPr lang="en-GB" smtClean="0"/>
              <a:t>17/12/2025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2587931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9D8F089-5FBF-4FA3-8ED5-35BBF8AB48ED}" type="datetimeFigureOut">
              <a:rPr lang="en-GB" smtClean="0"/>
              <a:t>17/12/2025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3144617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1439320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8433-30DB-4203-9CA0-2AE113FD6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E72482-944F-4373-A911-4F6B8F3605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0C8F5B-8E5D-41B1-BDF2-2D95E5A563FC}"/>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5" name="Footer Placeholder 4">
            <a:extLst>
              <a:ext uri="{FF2B5EF4-FFF2-40B4-BE49-F238E27FC236}">
                <a16:creationId xmlns:a16="http://schemas.microsoft.com/office/drawing/2014/main" id="{6C0C820A-2283-428D-9DB9-67E5A04337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36F439-EF5A-4718-B5CA-64FF222DD2B6}"/>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205053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1470049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4262234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326018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27167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8F089-5FBF-4FA3-8ED5-35BBF8AB48ED}"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1966384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D8F089-5FBF-4FA3-8ED5-35BBF8AB48ED}" type="datetimeFigureOut">
              <a:rPr lang="en-GB" smtClean="0"/>
              <a:t>17/12/2025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83605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D8F089-5FBF-4FA3-8ED5-35BBF8AB48ED}" type="datetimeFigureOut">
              <a:rPr lang="en-GB" smtClean="0"/>
              <a:t>17/12/2025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3765999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D8F089-5FBF-4FA3-8ED5-35BBF8AB48ED}"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3307299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D8F089-5FBF-4FA3-8ED5-35BBF8AB48ED}"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707A42F-A097-4F0D-80BB-A0C229B4311A}" type="slidenum">
              <a:rPr lang="en-GB" smtClean="0"/>
              <a:t>‹#›</a:t>
            </a:fld>
            <a:endParaRPr lang="en-GB"/>
          </a:p>
        </p:txBody>
      </p:sp>
    </p:spTree>
    <p:extLst>
      <p:ext uri="{BB962C8B-B14F-4D97-AF65-F5344CB8AC3E}">
        <p14:creationId xmlns:p14="http://schemas.microsoft.com/office/powerpoint/2010/main" val="1967351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E312E-453B-4954-9794-B4DE818D9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4953E7-915F-4340-AAD6-3956308DB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76AF5-B7A3-4CC1-8D45-D70EC7049847}"/>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5" name="Footer Placeholder 4">
            <a:extLst>
              <a:ext uri="{FF2B5EF4-FFF2-40B4-BE49-F238E27FC236}">
                <a16:creationId xmlns:a16="http://schemas.microsoft.com/office/drawing/2014/main" id="{3E226085-4DB0-4AE3-B61F-C2E6257A93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8C9D04-CEE9-433F-9922-28D0AEBD9892}"/>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3937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D068-0BF0-4E4D-8054-8320517AE5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B530BA7-2C8F-4166-B0A9-A7899CDC8E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EB35987-3A62-4C68-BAC3-399767333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178C0CF-B8A9-4500-B603-4C113EEB418D}"/>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6" name="Footer Placeholder 5">
            <a:extLst>
              <a:ext uri="{FF2B5EF4-FFF2-40B4-BE49-F238E27FC236}">
                <a16:creationId xmlns:a16="http://schemas.microsoft.com/office/drawing/2014/main" id="{CC502631-49FD-4C4D-94C6-0AAE1663CE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F9EEB6-46A0-4AC1-99CA-C8E18A0886F7}"/>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44006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46D2-1A0C-4461-B396-5557052950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4B05C25-44A3-4C01-BEDB-C8CC3DCFF0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9973DF-6FD7-4577-BC71-3219FA6F2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5C5D13-9504-4554-AEFB-0C0D0DFBE1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1F99E9-087C-4C7C-A3EB-F3AB82BB8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03D6DF5-D30C-40C9-BD7D-04B61DBA6D30}"/>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8" name="Footer Placeholder 7">
            <a:extLst>
              <a:ext uri="{FF2B5EF4-FFF2-40B4-BE49-F238E27FC236}">
                <a16:creationId xmlns:a16="http://schemas.microsoft.com/office/drawing/2014/main" id="{AEF4064F-D63D-44C1-A991-45C5518C76E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36FB07-3D9B-48AA-9294-34E9087270F7}"/>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2139865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E024-31EC-4C48-8332-BF8A3F4AE8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8F0D70-76AF-48EC-97DE-CA818797DDA3}"/>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4" name="Footer Placeholder 3">
            <a:extLst>
              <a:ext uri="{FF2B5EF4-FFF2-40B4-BE49-F238E27FC236}">
                <a16:creationId xmlns:a16="http://schemas.microsoft.com/office/drawing/2014/main" id="{CE008877-F26A-4374-BBE6-04477D8760C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8DCFE4-6B75-4863-994B-37A48D9EACCB}"/>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2499528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3DF89-9842-4FF5-997C-D1060CEF3E70}"/>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3" name="Footer Placeholder 2">
            <a:extLst>
              <a:ext uri="{FF2B5EF4-FFF2-40B4-BE49-F238E27FC236}">
                <a16:creationId xmlns:a16="http://schemas.microsoft.com/office/drawing/2014/main" id="{A7282A0D-5CA9-4A47-930B-54D84AEB968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E39D1D-7E76-46B0-88E4-39DD3DB6A2F5}"/>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404991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8FF2-2491-4D74-9EB4-9C9C12C11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4F80F0-D6F9-4547-AFF6-7060F5812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A666EB-0E7F-4515-B9E0-2F97EAE469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C7FF0-B2A0-4584-AD26-233B56558D16}"/>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6" name="Footer Placeholder 5">
            <a:extLst>
              <a:ext uri="{FF2B5EF4-FFF2-40B4-BE49-F238E27FC236}">
                <a16:creationId xmlns:a16="http://schemas.microsoft.com/office/drawing/2014/main" id="{AF3AABC6-C825-405C-B2C2-032792C6B8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73A5A4-75D2-4637-8279-B22867E7655E}"/>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2921001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4472-E723-4558-970D-6082F3156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D9B2B7-1724-4A34-8A4C-6796A1B05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3393B1-3507-4C09-A5FA-CCE84B338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2FB2B-9D7A-4078-B063-2163CAC9E82C}"/>
              </a:ext>
            </a:extLst>
          </p:cNvPr>
          <p:cNvSpPr>
            <a:spLocks noGrp="1"/>
          </p:cNvSpPr>
          <p:nvPr>
            <p:ph type="dt" sz="half" idx="10"/>
          </p:nvPr>
        </p:nvSpPr>
        <p:spPr/>
        <p:txBody>
          <a:bodyPr/>
          <a:lstStyle/>
          <a:p>
            <a:fld id="{9CAD5C3B-DDF7-43FC-9A77-94C031D6EE4F}" type="datetimeFigureOut">
              <a:rPr lang="en-GB" smtClean="0"/>
              <a:t>17/12/2025</a:t>
            </a:fld>
            <a:endParaRPr lang="en-GB"/>
          </a:p>
        </p:txBody>
      </p:sp>
      <p:sp>
        <p:nvSpPr>
          <p:cNvPr id="6" name="Footer Placeholder 5">
            <a:extLst>
              <a:ext uri="{FF2B5EF4-FFF2-40B4-BE49-F238E27FC236}">
                <a16:creationId xmlns:a16="http://schemas.microsoft.com/office/drawing/2014/main" id="{FB9B5B17-D657-40E6-BDB4-9CAFE98580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481DC2-CDBB-43AE-97FC-D6B40D7FD30E}"/>
              </a:ext>
            </a:extLst>
          </p:cNvPr>
          <p:cNvSpPr>
            <a:spLocks noGrp="1"/>
          </p:cNvSpPr>
          <p:nvPr>
            <p:ph type="sldNum" sz="quarter" idx="12"/>
          </p:nvPr>
        </p:nvSpPr>
        <p:spPr/>
        <p:txBody>
          <a:bodyPr/>
          <a:lstStyle/>
          <a:p>
            <a:fld id="{7770A08B-4F11-4A32-AC03-3BB8FD45B41B}" type="slidenum">
              <a:rPr lang="en-GB" smtClean="0"/>
              <a:t>‹#›</a:t>
            </a:fld>
            <a:endParaRPr lang="en-GB"/>
          </a:p>
        </p:txBody>
      </p:sp>
    </p:spTree>
    <p:extLst>
      <p:ext uri="{BB962C8B-B14F-4D97-AF65-F5344CB8AC3E}">
        <p14:creationId xmlns:p14="http://schemas.microsoft.com/office/powerpoint/2010/main" val="350333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FC79D-5A38-4084-A34A-C6CFBB188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598D8-6FF4-4299-8EE4-D1894F40EA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6CE2BB-7868-4C42-AD32-71D0D9E33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AD5C3B-DDF7-43FC-9A77-94C031D6EE4F}" type="datetimeFigureOut">
              <a:rPr lang="en-GB" smtClean="0"/>
              <a:t>17/12/2025</a:t>
            </a:fld>
            <a:endParaRPr lang="en-GB"/>
          </a:p>
        </p:txBody>
      </p:sp>
      <p:sp>
        <p:nvSpPr>
          <p:cNvPr id="5" name="Footer Placeholder 4">
            <a:extLst>
              <a:ext uri="{FF2B5EF4-FFF2-40B4-BE49-F238E27FC236}">
                <a16:creationId xmlns:a16="http://schemas.microsoft.com/office/drawing/2014/main" id="{99234B1C-3B8E-4911-9139-D1E4FA7979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FF275FD-7CE4-4260-B2F5-862FD12DDE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0A08B-4F11-4A32-AC03-3BB8FD45B41B}" type="slidenum">
              <a:rPr lang="en-GB" smtClean="0"/>
              <a:t>‹#›</a:t>
            </a:fld>
            <a:endParaRPr lang="en-GB"/>
          </a:p>
        </p:txBody>
      </p:sp>
    </p:spTree>
    <p:extLst>
      <p:ext uri="{BB962C8B-B14F-4D97-AF65-F5344CB8AC3E}">
        <p14:creationId xmlns:p14="http://schemas.microsoft.com/office/powerpoint/2010/main" val="35522825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9D8F089-5FBF-4FA3-8ED5-35BBF8AB48ED}" type="datetimeFigureOut">
              <a:rPr lang="en-GB" smtClean="0"/>
              <a:t>17/12/2025</a:t>
            </a:fld>
            <a:endParaRPr lang="en-GB"/>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707A42F-A097-4F0D-80BB-A0C229B4311A}" type="slidenum">
              <a:rPr lang="en-GB" smtClean="0"/>
              <a:t>‹#›</a:t>
            </a:fld>
            <a:endParaRPr lang="en-GB"/>
          </a:p>
        </p:txBody>
      </p:sp>
    </p:spTree>
    <p:extLst>
      <p:ext uri="{BB962C8B-B14F-4D97-AF65-F5344CB8AC3E}">
        <p14:creationId xmlns:p14="http://schemas.microsoft.com/office/powerpoint/2010/main" val="128127063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FD96382-5CCB-404A-AC2B-5ABC13FDF7FA}"/>
              </a:ext>
            </a:extLst>
          </p:cNvPr>
          <p:cNvGrpSpPr/>
          <p:nvPr/>
        </p:nvGrpSpPr>
        <p:grpSpPr>
          <a:xfrm>
            <a:off x="-188258" y="591233"/>
            <a:ext cx="12380258" cy="5944038"/>
            <a:chOff x="-188258" y="591233"/>
            <a:chExt cx="12380258" cy="5944038"/>
          </a:xfrm>
        </p:grpSpPr>
        <p:sp>
          <p:nvSpPr>
            <p:cNvPr id="7" name="Rectangle 6">
              <a:extLst>
                <a:ext uri="{FF2B5EF4-FFF2-40B4-BE49-F238E27FC236}">
                  <a16:creationId xmlns:a16="http://schemas.microsoft.com/office/drawing/2014/main" id="{7769F63B-0E76-40BB-8620-463AB38EBD5B}"/>
                </a:ext>
              </a:extLst>
            </p:cNvPr>
            <p:cNvSpPr/>
            <p:nvPr/>
          </p:nvSpPr>
          <p:spPr>
            <a:xfrm>
              <a:off x="-26894" y="591233"/>
              <a:ext cx="12218894" cy="146616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entury Gothic" panose="020B0502020202020204" pitchFamily="34" charset="0"/>
              </a:endParaRPr>
            </a:p>
          </p:txBody>
        </p:sp>
        <p:pic>
          <p:nvPicPr>
            <p:cNvPr id="2" name="Picture 1">
              <a:extLst>
                <a:ext uri="{FF2B5EF4-FFF2-40B4-BE49-F238E27FC236}">
                  <a16:creationId xmlns:a16="http://schemas.microsoft.com/office/drawing/2014/main" id="{A2A5BD60-14FE-4325-8AD4-422DA64C25F7}"/>
                </a:ext>
              </a:extLst>
            </p:cNvPr>
            <p:cNvPicPr>
              <a:picLocks noChangeAspect="1"/>
            </p:cNvPicPr>
            <p:nvPr/>
          </p:nvPicPr>
          <p:blipFill rotWithShape="1">
            <a:blip r:embed="rId2"/>
            <a:srcRect r="863" b="6788"/>
            <a:stretch/>
          </p:blipFill>
          <p:spPr>
            <a:xfrm>
              <a:off x="-188258" y="2514601"/>
              <a:ext cx="12380258" cy="4020670"/>
            </a:xfrm>
            <a:prstGeom prst="ellipse">
              <a:avLst/>
            </a:prstGeom>
            <a:ln>
              <a:noFill/>
            </a:ln>
            <a:effectLst>
              <a:softEdge rad="112500"/>
            </a:effectLst>
          </p:spPr>
        </p:pic>
        <p:sp>
          <p:nvSpPr>
            <p:cNvPr id="9" name="TextBox 8">
              <a:extLst>
                <a:ext uri="{FF2B5EF4-FFF2-40B4-BE49-F238E27FC236}">
                  <a16:creationId xmlns:a16="http://schemas.microsoft.com/office/drawing/2014/main" id="{7FA2C8E1-C2E7-4C58-B65A-2F23A978217F}"/>
                </a:ext>
              </a:extLst>
            </p:cNvPr>
            <p:cNvSpPr txBox="1"/>
            <p:nvPr/>
          </p:nvSpPr>
          <p:spPr>
            <a:xfrm>
              <a:off x="312643" y="939595"/>
              <a:ext cx="8750673"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UGS Staff Attrition Report, 2025</a:t>
              </a:r>
              <a:endParaRPr kumimoji="0" lang="en-GB" sz="44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117BCBA6-3028-4038-B598-2B8B26A78170}"/>
              </a:ext>
            </a:extLst>
          </p:cNvPr>
          <p:cNvSpPr txBox="1"/>
          <p:nvPr/>
        </p:nvSpPr>
        <p:spPr>
          <a:xfrm>
            <a:off x="8836478" y="6081709"/>
            <a:ext cx="1773242" cy="800219"/>
          </a:xfrm>
          <a:prstGeom prst="rect">
            <a:avLst/>
          </a:prstGeom>
          <a:noFill/>
        </p:spPr>
        <p:txBody>
          <a:bodyPr wrap="none" rtlCol="0">
            <a:spAutoFit/>
          </a:bodyPr>
          <a:lstStyle/>
          <a:p>
            <a:r>
              <a:rPr lang="en-GB" dirty="0">
                <a:latin typeface="Century Gothic" panose="020B0502020202020204" pitchFamily="34" charset="0"/>
                <a:cs typeface="Arial" panose="020B0604020202020204" pitchFamily="34" charset="0"/>
              </a:rPr>
              <a:t>By </a:t>
            </a:r>
            <a:r>
              <a:rPr lang="en-GB" b="1" dirty="0">
                <a:latin typeface="Century Gothic" panose="020B0502020202020204" pitchFamily="34" charset="0"/>
                <a:cs typeface="Arial" panose="020B0604020202020204" pitchFamily="34" charset="0"/>
              </a:rPr>
              <a:t>Paul Uviase</a:t>
            </a:r>
          </a:p>
          <a:p>
            <a:endParaRPr lang="en-GB" sz="1200" dirty="0">
              <a:latin typeface="Arial" panose="020B0604020202020204" pitchFamily="34" charset="0"/>
              <a:cs typeface="Arial" panose="020B0604020202020204" pitchFamily="34" charset="0"/>
            </a:endParaRPr>
          </a:p>
          <a:p>
            <a:r>
              <a:rPr lang="en-GB" sz="1600" dirty="0">
                <a:latin typeface="Century Gothic" panose="020B0502020202020204" pitchFamily="34" charset="0"/>
                <a:cs typeface="Arial" panose="020B0604020202020204" pitchFamily="34" charset="0"/>
              </a:rPr>
              <a:t>December 2025</a:t>
            </a:r>
          </a:p>
        </p:txBody>
      </p:sp>
    </p:spTree>
    <p:extLst>
      <p:ext uri="{BB962C8B-B14F-4D97-AF65-F5344CB8AC3E}">
        <p14:creationId xmlns:p14="http://schemas.microsoft.com/office/powerpoint/2010/main" val="442543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5374122-41D7-4EE3-A903-35A6B9488A5F}"/>
              </a:ext>
            </a:extLst>
          </p:cNvPr>
          <p:cNvGrpSpPr/>
          <p:nvPr/>
        </p:nvGrpSpPr>
        <p:grpSpPr>
          <a:xfrm>
            <a:off x="-17930" y="170330"/>
            <a:ext cx="12245796" cy="6885772"/>
            <a:chOff x="-17930" y="170330"/>
            <a:chExt cx="12245796" cy="6885772"/>
          </a:xfrm>
        </p:grpSpPr>
        <p:sp>
          <p:nvSpPr>
            <p:cNvPr id="2" name="TextBox 1">
              <a:extLst>
                <a:ext uri="{FF2B5EF4-FFF2-40B4-BE49-F238E27FC236}">
                  <a16:creationId xmlns:a16="http://schemas.microsoft.com/office/drawing/2014/main" id="{0C50CB3B-165A-4AB0-93F5-021EACD443A0}"/>
                </a:ext>
              </a:extLst>
            </p:cNvPr>
            <p:cNvSpPr txBox="1"/>
            <p:nvPr/>
          </p:nvSpPr>
          <p:spPr>
            <a:xfrm>
              <a:off x="779936" y="170330"/>
              <a:ext cx="11447930" cy="1077218"/>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Task 1: Which departments and job roles record the highest employee attrition?</a:t>
              </a:r>
            </a:p>
          </p:txBody>
        </p:sp>
        <p:sp>
          <p:nvSpPr>
            <p:cNvPr id="13" name="TextBox 12">
              <a:extLst>
                <a:ext uri="{FF2B5EF4-FFF2-40B4-BE49-F238E27FC236}">
                  <a16:creationId xmlns:a16="http://schemas.microsoft.com/office/drawing/2014/main" id="{BB45E7B8-7FB0-4962-BCAE-40872DA931F4}"/>
                </a:ext>
              </a:extLst>
            </p:cNvPr>
            <p:cNvSpPr txBox="1"/>
            <p:nvPr/>
          </p:nvSpPr>
          <p:spPr>
            <a:xfrm>
              <a:off x="619142" y="1927069"/>
              <a:ext cx="5471942" cy="5129033"/>
            </a:xfrm>
            <a:prstGeom prst="rect">
              <a:avLst/>
            </a:prstGeom>
            <a:noFill/>
          </p:spPr>
          <p:txBody>
            <a:bodyPr wrap="square" rtlCol="0">
              <a:spAutoFit/>
            </a:bodyPr>
            <a:lstStyle/>
            <a:p>
              <a:pPr>
                <a:lnSpc>
                  <a:spcPct val="150000"/>
                </a:lnSpc>
              </a:pPr>
              <a:endParaRPr lang="en-GB" sz="1400" dirty="0">
                <a:latin typeface="Century Gothic" panose="020B0502020202020204" pitchFamily="34" charset="0"/>
                <a:cs typeface="Arial" panose="020B0604020202020204" pitchFamily="34" charset="0"/>
              </a:endParaRPr>
            </a:p>
            <a:p>
              <a:pPr>
                <a:lnSpc>
                  <a:spcPct val="150000"/>
                </a:lnSpc>
              </a:pPr>
              <a:r>
                <a:rPr lang="en-GB" sz="1600" b="1" dirty="0">
                  <a:latin typeface="Century Gothic" panose="020B0502020202020204" pitchFamily="34" charset="0"/>
                  <a:cs typeface="Arial" panose="020B0604020202020204" pitchFamily="34" charset="0"/>
                </a:rPr>
                <a:t>Insight</a:t>
              </a:r>
            </a:p>
            <a:p>
              <a:pPr>
                <a:lnSpc>
                  <a:spcPct val="150000"/>
                </a:lnSpc>
              </a:pPr>
              <a:r>
                <a:rPr lang="en-GB" sz="1600" dirty="0">
                  <a:latin typeface="Century Gothic" panose="020B0502020202020204" pitchFamily="34" charset="0"/>
                  <a:cs typeface="Arial" panose="020B0604020202020204" pitchFamily="34" charset="0"/>
                </a:rPr>
                <a:t>Both functions are frontline, high-pressure roles with constant performance monitoring, customer-facing stress, and limited downtime. Unlike back-office roles, employees in Sales and Customer Service experience: </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Continuous emotional labour</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High rejection or complaint exposure</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Performance targets that reset frequently</a:t>
              </a:r>
            </a:p>
            <a:p>
              <a:pPr>
                <a:lnSpc>
                  <a:spcPct val="150000"/>
                </a:lnSpc>
              </a:pPr>
              <a:r>
                <a:rPr lang="en-GB" sz="1600" dirty="0">
                  <a:latin typeface="Century Gothic" panose="020B0502020202020204" pitchFamily="34" charset="0"/>
                  <a:cs typeface="Arial" panose="020B0604020202020204" pitchFamily="34" charset="0"/>
                </a:rPr>
                <a:t>When these pressures are not balanced with clear progression, recognition, and support, attrition becomes inevitable rather than accidental.</a:t>
              </a:r>
            </a:p>
            <a:p>
              <a:pPr>
                <a:lnSpc>
                  <a:spcPct val="150000"/>
                </a:lnSpc>
              </a:pPr>
              <a:endParaRPr lang="en-GB" sz="1400" b="1" dirty="0">
                <a:latin typeface="Century Gothic" panose="020B0502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40FA9C5-63BC-4522-B0BD-CE81584EFF0B}"/>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pSp>
      <p:pic>
        <p:nvPicPr>
          <p:cNvPr id="5" name="Picture 4">
            <a:extLst>
              <a:ext uri="{FF2B5EF4-FFF2-40B4-BE49-F238E27FC236}">
                <a16:creationId xmlns:a16="http://schemas.microsoft.com/office/drawing/2014/main" id="{5C87FB44-5B6F-4548-BF0C-F41EAC78E0F2}"/>
              </a:ext>
            </a:extLst>
          </p:cNvPr>
          <p:cNvPicPr>
            <a:picLocks noChangeAspect="1"/>
          </p:cNvPicPr>
          <p:nvPr/>
        </p:nvPicPr>
        <p:blipFill>
          <a:blip r:embed="rId2"/>
          <a:stretch>
            <a:fillRect/>
          </a:stretch>
        </p:blipFill>
        <p:spPr>
          <a:xfrm>
            <a:off x="6206442" y="2383740"/>
            <a:ext cx="5670097" cy="40023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6031DB8D-75E6-4A06-BD31-267B7FFEE679}"/>
              </a:ext>
            </a:extLst>
          </p:cNvPr>
          <p:cNvSpPr txBox="1"/>
          <p:nvPr/>
        </p:nvSpPr>
        <p:spPr>
          <a:xfrm>
            <a:off x="588781" y="1343430"/>
            <a:ext cx="10973958" cy="784189"/>
          </a:xfrm>
          <a:prstGeom prst="rect">
            <a:avLst/>
          </a:prstGeom>
          <a:noFill/>
        </p:spPr>
        <p:txBody>
          <a:bodyPr wrap="square">
            <a:spAutoFit/>
          </a:bodyPr>
          <a:lstStyle/>
          <a:p>
            <a:pPr>
              <a:lnSpc>
                <a:spcPct val="150000"/>
              </a:lnSpc>
            </a:pPr>
            <a:r>
              <a:rPr lang="en-GB" sz="1600" b="1" dirty="0">
                <a:latin typeface="Century Gothic" panose="020B0502020202020204" pitchFamily="34" charset="0"/>
                <a:cs typeface="Arial" panose="020B0604020202020204" pitchFamily="34" charset="0"/>
              </a:rPr>
              <a:t>Finding</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Sales and Customer Service recorded the highest attrition (21 exits each),</a:t>
            </a:r>
          </a:p>
        </p:txBody>
      </p:sp>
    </p:spTree>
    <p:extLst>
      <p:ext uri="{BB962C8B-B14F-4D97-AF65-F5344CB8AC3E}">
        <p14:creationId xmlns:p14="http://schemas.microsoft.com/office/powerpoint/2010/main" val="2769030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48DDD0-3DC0-4B6D-A976-9B19DCF396EA}"/>
              </a:ext>
            </a:extLst>
          </p:cNvPr>
          <p:cNvGrpSpPr/>
          <p:nvPr/>
        </p:nvGrpSpPr>
        <p:grpSpPr>
          <a:xfrm>
            <a:off x="-17930" y="729515"/>
            <a:ext cx="12716435" cy="5846096"/>
            <a:chOff x="-17930" y="729515"/>
            <a:chExt cx="12716435" cy="5846096"/>
          </a:xfrm>
        </p:grpSpPr>
        <p:sp>
          <p:nvSpPr>
            <p:cNvPr id="12" name="TextBox 11">
              <a:extLst>
                <a:ext uri="{FF2B5EF4-FFF2-40B4-BE49-F238E27FC236}">
                  <a16:creationId xmlns:a16="http://schemas.microsoft.com/office/drawing/2014/main" id="{48EE2A7C-D241-4FB6-86EE-9B23A99F66EC}"/>
                </a:ext>
              </a:extLst>
            </p:cNvPr>
            <p:cNvSpPr txBox="1"/>
            <p:nvPr/>
          </p:nvSpPr>
          <p:spPr>
            <a:xfrm>
              <a:off x="621312" y="1482550"/>
              <a:ext cx="7298572" cy="5093061"/>
            </a:xfrm>
            <a:prstGeom prst="rect">
              <a:avLst/>
            </a:prstGeom>
            <a:noFill/>
          </p:spPr>
          <p:txBody>
            <a:bodyPr wrap="square">
              <a:spAutoFit/>
            </a:bodyPr>
            <a:lstStyle/>
            <a:p>
              <a:endParaRPr lang="en-GB" sz="1600" dirty="0">
                <a:latin typeface="Arial" panose="020B0604020202020204" pitchFamily="34" charset="0"/>
                <a:cs typeface="Arial" panose="020B0604020202020204" pitchFamily="34" charset="0"/>
              </a:endParaRPr>
            </a:p>
            <a:p>
              <a:pPr>
                <a:lnSpc>
                  <a:spcPct val="150000"/>
                </a:lnSpc>
              </a:pPr>
              <a:r>
                <a:rPr lang="en-GB" sz="1600" b="1" dirty="0">
                  <a:latin typeface="Century Gothic" panose="020B0502020202020204" pitchFamily="34" charset="0"/>
                  <a:cs typeface="Arial" panose="020B0604020202020204" pitchFamily="34" charset="0"/>
                </a:rPr>
                <a:t>Recommendation</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Redesign performance metrics to reward consistency and service quality, not just volume </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Introduce structured career paths from Customer Service → Sales, → Supervisory roles</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Deploy burnout-mitigation tools (rotational shifts, mental wellness check-ins, team incentives)</a:t>
              </a:r>
            </a:p>
            <a:p>
              <a:pPr>
                <a:lnSpc>
                  <a:spcPct val="150000"/>
                </a:lnSpc>
              </a:pPr>
              <a:endParaRPr lang="en-GB" sz="1600" dirty="0">
                <a:latin typeface="Century Gothic" panose="020B0502020202020204" pitchFamily="34" charset="0"/>
                <a:cs typeface="Arial" panose="020B0604020202020204" pitchFamily="34" charset="0"/>
              </a:endParaRPr>
            </a:p>
            <a:p>
              <a:pPr>
                <a:lnSpc>
                  <a:spcPct val="150000"/>
                </a:lnSpc>
              </a:pPr>
              <a:r>
                <a:rPr lang="en-GB" sz="1600" b="1" dirty="0">
                  <a:latin typeface="Century Gothic" panose="020B0502020202020204" pitchFamily="34" charset="0"/>
                  <a:cs typeface="Arial" panose="020B0604020202020204" pitchFamily="34" charset="0"/>
                </a:rPr>
                <a:t>Expected End </a:t>
              </a:r>
            </a:p>
            <a:p>
              <a:pPr marL="285750" indent="-285750">
                <a:lnSpc>
                  <a:spcPct val="150000"/>
                </a:lnSpc>
                <a:buFont typeface="Arial" panose="020B0604020202020204" pitchFamily="34" charset="0"/>
                <a:buChar char="•"/>
              </a:pPr>
              <a:endParaRPr lang="en-GB" sz="1600" dirty="0">
                <a:latin typeface="Century Gothic" panose="020B0502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This will help to reduce Sales and Customer Service attrition, stabilise revenue inflow and customer experience, while lowering repeated hiring and training costs.</a:t>
              </a:r>
            </a:p>
          </p:txBody>
        </p:sp>
        <p:sp>
          <p:nvSpPr>
            <p:cNvPr id="6" name="Rectangle 5">
              <a:extLst>
                <a:ext uri="{FF2B5EF4-FFF2-40B4-BE49-F238E27FC236}">
                  <a16:creationId xmlns:a16="http://schemas.microsoft.com/office/drawing/2014/main" id="{D6B06B0F-4332-4A38-AC4A-D6AEF7DE108C}"/>
                </a:ext>
              </a:extLst>
            </p:cNvPr>
            <p:cNvSpPr/>
            <p:nvPr/>
          </p:nvSpPr>
          <p:spPr>
            <a:xfrm>
              <a:off x="-17930" y="729515"/>
              <a:ext cx="12209930" cy="7530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7" name="TextBox 16">
              <a:extLst>
                <a:ext uri="{FF2B5EF4-FFF2-40B4-BE49-F238E27FC236}">
                  <a16:creationId xmlns:a16="http://schemas.microsoft.com/office/drawing/2014/main" id="{50042124-4BA3-48B6-A6F3-603B610D692A}"/>
                </a:ext>
              </a:extLst>
            </p:cNvPr>
            <p:cNvSpPr txBox="1"/>
            <p:nvPr/>
          </p:nvSpPr>
          <p:spPr>
            <a:xfrm>
              <a:off x="488575" y="778157"/>
              <a:ext cx="12209930" cy="523220"/>
            </a:xfrm>
            <a:prstGeom prst="rect">
              <a:avLst/>
            </a:prstGeom>
            <a:noFill/>
          </p:spPr>
          <p:txBody>
            <a:bodyPr wrap="square" rtlCol="0">
              <a:spAutoFit/>
            </a:bodyPr>
            <a:lstStyle/>
            <a:p>
              <a:r>
                <a:rPr lang="en-GB" sz="2800" b="1" dirty="0">
                  <a:solidFill>
                    <a:schemeClr val="bg1"/>
                  </a:solidFill>
                  <a:latin typeface="Century Gothic" panose="020B0502020202020204" pitchFamily="34" charset="0"/>
                  <a:cs typeface="Arial" panose="020B0604020202020204" pitchFamily="34" charset="0"/>
                </a:rPr>
                <a:t>Attrition by Department: Recommendation(s)/ Expected End</a:t>
              </a:r>
            </a:p>
          </p:txBody>
        </p:sp>
      </p:grpSp>
      <p:pic>
        <p:nvPicPr>
          <p:cNvPr id="3" name="Picture 2">
            <a:extLst>
              <a:ext uri="{FF2B5EF4-FFF2-40B4-BE49-F238E27FC236}">
                <a16:creationId xmlns:a16="http://schemas.microsoft.com/office/drawing/2014/main" id="{BE427735-8CD1-4268-8F6B-29C7EA1BD8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724777" y="1697733"/>
            <a:ext cx="4382110" cy="4382110"/>
          </a:xfrm>
          <a:prstGeom prst="ellipse">
            <a:avLst/>
          </a:prstGeom>
          <a:ln>
            <a:noFill/>
          </a:ln>
          <a:effectLst>
            <a:softEdge rad="112500"/>
          </a:effectLst>
        </p:spPr>
      </p:pic>
    </p:spTree>
    <p:extLst>
      <p:ext uri="{BB962C8B-B14F-4D97-AF65-F5344CB8AC3E}">
        <p14:creationId xmlns:p14="http://schemas.microsoft.com/office/powerpoint/2010/main" val="397923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ADED48FB-4933-46B3-AC96-9F9DBCF5B56F}"/>
              </a:ext>
            </a:extLst>
          </p:cNvPr>
          <p:cNvSpPr txBox="1"/>
          <p:nvPr/>
        </p:nvSpPr>
        <p:spPr>
          <a:xfrm>
            <a:off x="779936" y="170330"/>
            <a:ext cx="11447930" cy="584775"/>
          </a:xfrm>
          <a:prstGeom prst="rect">
            <a:avLst/>
          </a:prstGeom>
          <a:noFill/>
        </p:spPr>
        <p:txBody>
          <a:bodyPr wrap="square" rtlCol="0">
            <a:spAutoFit/>
          </a:bodyPr>
          <a:lstStyle/>
          <a:p>
            <a:r>
              <a:rPr lang="en-GB" sz="3200" dirty="0">
                <a:latin typeface="Century Gothic" panose="020B0502020202020204" pitchFamily="34" charset="0"/>
                <a:cs typeface="Arial" panose="020B0604020202020204" pitchFamily="34" charset="0"/>
              </a:rPr>
              <a:t>Task 2: Attrition by Reason(Highest)</a:t>
            </a:r>
          </a:p>
        </p:txBody>
      </p:sp>
      <p:grpSp>
        <p:nvGrpSpPr>
          <p:cNvPr id="6" name="Group 5">
            <a:extLst>
              <a:ext uri="{FF2B5EF4-FFF2-40B4-BE49-F238E27FC236}">
                <a16:creationId xmlns:a16="http://schemas.microsoft.com/office/drawing/2014/main" id="{30E95697-0081-4616-B496-E69165A7C0F9}"/>
              </a:ext>
            </a:extLst>
          </p:cNvPr>
          <p:cNvGrpSpPr/>
          <p:nvPr/>
        </p:nvGrpSpPr>
        <p:grpSpPr>
          <a:xfrm>
            <a:off x="472886" y="996645"/>
            <a:ext cx="11447931" cy="5632919"/>
            <a:chOff x="271182" y="996645"/>
            <a:chExt cx="11649636" cy="5632919"/>
          </a:xfrm>
        </p:grpSpPr>
        <p:pic>
          <p:nvPicPr>
            <p:cNvPr id="5" name="Picture 4">
              <a:extLst>
                <a:ext uri="{FF2B5EF4-FFF2-40B4-BE49-F238E27FC236}">
                  <a16:creationId xmlns:a16="http://schemas.microsoft.com/office/drawing/2014/main" id="{337252EF-5372-43A9-A21B-52534D2F4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82" y="996645"/>
              <a:ext cx="11649636" cy="5632919"/>
            </a:xfrm>
            <a:prstGeom prst="rect">
              <a:avLst/>
            </a:prstGeom>
          </p:spPr>
        </p:pic>
        <p:sp>
          <p:nvSpPr>
            <p:cNvPr id="14" name="Oval 13">
              <a:extLst>
                <a:ext uri="{FF2B5EF4-FFF2-40B4-BE49-F238E27FC236}">
                  <a16:creationId xmlns:a16="http://schemas.microsoft.com/office/drawing/2014/main" id="{D7AE7B23-099D-4714-987C-334C057C6180}"/>
                </a:ext>
              </a:extLst>
            </p:cNvPr>
            <p:cNvSpPr/>
            <p:nvPr/>
          </p:nvSpPr>
          <p:spPr>
            <a:xfrm>
              <a:off x="1851219" y="3482787"/>
              <a:ext cx="5195040" cy="12909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6877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1187FF6-43B2-408C-9770-B66D0F2E379B}"/>
              </a:ext>
            </a:extLst>
          </p:cNvPr>
          <p:cNvGrpSpPr/>
          <p:nvPr/>
        </p:nvGrpSpPr>
        <p:grpSpPr>
          <a:xfrm>
            <a:off x="-17930" y="208564"/>
            <a:ext cx="12392262" cy="6128777"/>
            <a:chOff x="-17930" y="208564"/>
            <a:chExt cx="12392262" cy="6128777"/>
          </a:xfrm>
        </p:grpSpPr>
        <p:sp>
          <p:nvSpPr>
            <p:cNvPr id="2" name="TextBox 1">
              <a:extLst>
                <a:ext uri="{FF2B5EF4-FFF2-40B4-BE49-F238E27FC236}">
                  <a16:creationId xmlns:a16="http://schemas.microsoft.com/office/drawing/2014/main" id="{0C50CB3B-165A-4AB0-93F5-021EACD443A0}"/>
                </a:ext>
              </a:extLst>
            </p:cNvPr>
            <p:cNvSpPr txBox="1"/>
            <p:nvPr/>
          </p:nvSpPr>
          <p:spPr>
            <a:xfrm>
              <a:off x="774073" y="208564"/>
              <a:ext cx="11480680" cy="584775"/>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Task 2: What are the top Reasons for Attrition</a:t>
              </a:r>
            </a:p>
          </p:txBody>
        </p:sp>
        <p:sp>
          <p:nvSpPr>
            <p:cNvPr id="13" name="TextBox 12">
              <a:extLst>
                <a:ext uri="{FF2B5EF4-FFF2-40B4-BE49-F238E27FC236}">
                  <a16:creationId xmlns:a16="http://schemas.microsoft.com/office/drawing/2014/main" id="{BB45E7B8-7FB0-4962-BCAE-40872DA931F4}"/>
                </a:ext>
              </a:extLst>
            </p:cNvPr>
            <p:cNvSpPr txBox="1"/>
            <p:nvPr/>
          </p:nvSpPr>
          <p:spPr>
            <a:xfrm>
              <a:off x="706766" y="4275238"/>
              <a:ext cx="11667566" cy="2062103"/>
            </a:xfrm>
            <a:prstGeom prst="rect">
              <a:avLst/>
            </a:prstGeom>
            <a:noFill/>
          </p:spPr>
          <p:txBody>
            <a:bodyPr wrap="square" rtlCol="0">
              <a:spAutoFit/>
            </a:bodyPr>
            <a:lstStyle/>
            <a:p>
              <a:r>
                <a:rPr lang="en-GB" sz="1600" b="1" dirty="0">
                  <a:latin typeface="Century Gothic" panose="020B0502020202020204" pitchFamily="34" charset="0"/>
                </a:rPr>
                <a:t>Finding</a:t>
              </a:r>
              <a:br>
                <a:rPr lang="en-GB" sz="1600" dirty="0">
                  <a:latin typeface="Century Gothic" panose="020B0502020202020204" pitchFamily="34" charset="0"/>
                </a:rPr>
              </a:br>
              <a:r>
                <a:rPr lang="en-GB" sz="1600" dirty="0">
                  <a:latin typeface="Century Gothic" panose="020B0502020202020204" pitchFamily="34" charset="0"/>
                </a:rPr>
                <a:t>Attrition is driven mainly by limited </a:t>
              </a:r>
              <a:r>
                <a:rPr lang="en-GB" sz="1600" b="1" dirty="0">
                  <a:latin typeface="Century Gothic" panose="020B0502020202020204" pitchFamily="34" charset="0"/>
                </a:rPr>
                <a:t>career growth (23)</a:t>
              </a:r>
              <a:r>
                <a:rPr lang="en-GB" sz="1600" dirty="0">
                  <a:latin typeface="Century Gothic" panose="020B0502020202020204" pitchFamily="34" charset="0"/>
                </a:rPr>
                <a:t>, followed by </a:t>
              </a:r>
              <a:r>
                <a:rPr lang="en-GB" sz="1600" b="1" dirty="0">
                  <a:latin typeface="Century Gothic" panose="020B0502020202020204" pitchFamily="34" charset="0"/>
                </a:rPr>
                <a:t>work–life balance (14)</a:t>
              </a:r>
              <a:r>
                <a:rPr lang="en-GB" sz="1600" dirty="0">
                  <a:latin typeface="Century Gothic" panose="020B0502020202020204" pitchFamily="34" charset="0"/>
                </a:rPr>
                <a:t> and </a:t>
              </a:r>
              <a:r>
                <a:rPr lang="en-GB" sz="1600" b="1" dirty="0">
                  <a:latin typeface="Century Gothic" panose="020B0502020202020204" pitchFamily="34" charset="0"/>
                </a:rPr>
                <a:t>further education (14)</a:t>
              </a:r>
              <a:r>
                <a:rPr lang="en-GB" sz="1600" dirty="0">
                  <a:latin typeface="Century Gothic" panose="020B0502020202020204" pitchFamily="34" charset="0"/>
                </a:rPr>
                <a:t>. Management issues, low salary, and health reasons each account for </a:t>
              </a:r>
              <a:r>
                <a:rPr lang="en-GB" sz="1600" b="1" dirty="0">
                  <a:latin typeface="Century Gothic" panose="020B0502020202020204" pitchFamily="34" charset="0"/>
                </a:rPr>
                <a:t>12</a:t>
              </a:r>
              <a:r>
                <a:rPr lang="en-GB" sz="1600" dirty="0">
                  <a:latin typeface="Century Gothic" panose="020B0502020202020204" pitchFamily="34" charset="0"/>
                </a:rPr>
                <a:t>. MBA holders have the highest attrition here.</a:t>
              </a:r>
            </a:p>
            <a:p>
              <a:endParaRPr lang="en-GB" sz="1600" dirty="0">
                <a:latin typeface="Century Gothic" panose="020B0502020202020204" pitchFamily="34" charset="0"/>
              </a:endParaRPr>
            </a:p>
            <a:p>
              <a:r>
                <a:rPr lang="en-GB" sz="1600" b="1" dirty="0">
                  <a:latin typeface="Century Gothic" panose="020B0502020202020204" pitchFamily="34" charset="0"/>
                </a:rPr>
                <a:t>Insight</a:t>
              </a:r>
              <a:br>
                <a:rPr lang="en-GB" sz="1600" dirty="0">
                  <a:latin typeface="Century Gothic" panose="020B0502020202020204" pitchFamily="34" charset="0"/>
                </a:rPr>
              </a:br>
              <a:r>
                <a:rPr lang="en-GB" sz="1600" dirty="0">
                  <a:latin typeface="Century Gothic" panose="020B0502020202020204" pitchFamily="34" charset="0"/>
                </a:rPr>
                <a:t>Employees are not leaving because they are unhappy today—they are leaving because they cannot see tomorrow. Once career visibility disappears, attrition becomes a matter of timing, not probability.</a:t>
              </a:r>
            </a:p>
          </p:txBody>
        </p:sp>
        <p:sp>
          <p:nvSpPr>
            <p:cNvPr id="8" name="Rectangle 7">
              <a:extLst>
                <a:ext uri="{FF2B5EF4-FFF2-40B4-BE49-F238E27FC236}">
                  <a16:creationId xmlns:a16="http://schemas.microsoft.com/office/drawing/2014/main" id="{1BD4F289-D5BD-4EA9-9EAD-9BAA1311E04B}"/>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pSp>
      <p:pic>
        <p:nvPicPr>
          <p:cNvPr id="6" name="Picture 5">
            <a:extLst>
              <a:ext uri="{FF2B5EF4-FFF2-40B4-BE49-F238E27FC236}">
                <a16:creationId xmlns:a16="http://schemas.microsoft.com/office/drawing/2014/main" id="{07AD1ED0-617D-4734-98CA-83571F95BDA1}"/>
              </a:ext>
            </a:extLst>
          </p:cNvPr>
          <p:cNvPicPr>
            <a:picLocks noChangeAspect="1"/>
          </p:cNvPicPr>
          <p:nvPr/>
        </p:nvPicPr>
        <p:blipFill>
          <a:blip r:embed="rId2"/>
          <a:stretch>
            <a:fillRect/>
          </a:stretch>
        </p:blipFill>
        <p:spPr>
          <a:xfrm>
            <a:off x="753034" y="1026368"/>
            <a:ext cx="11045676" cy="2952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0926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57B146C-BD42-4DC3-A836-4DDAD058EE2F}"/>
              </a:ext>
            </a:extLst>
          </p:cNvPr>
          <p:cNvGrpSpPr/>
          <p:nvPr/>
        </p:nvGrpSpPr>
        <p:grpSpPr>
          <a:xfrm>
            <a:off x="-17930" y="727013"/>
            <a:ext cx="12209930" cy="5942474"/>
            <a:chOff x="-17930" y="727013"/>
            <a:chExt cx="12209930" cy="5942474"/>
          </a:xfrm>
        </p:grpSpPr>
        <p:sp>
          <p:nvSpPr>
            <p:cNvPr id="6" name="Rectangle 5">
              <a:extLst>
                <a:ext uri="{FF2B5EF4-FFF2-40B4-BE49-F238E27FC236}">
                  <a16:creationId xmlns:a16="http://schemas.microsoft.com/office/drawing/2014/main" id="{D6B06B0F-4332-4A38-AC4A-D6AEF7DE108C}"/>
                </a:ext>
              </a:extLst>
            </p:cNvPr>
            <p:cNvSpPr/>
            <p:nvPr/>
          </p:nvSpPr>
          <p:spPr>
            <a:xfrm>
              <a:off x="-17930" y="727013"/>
              <a:ext cx="12209930" cy="7530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dirty="0">
                <a:latin typeface="Century Gothic" panose="020B0502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0042124-4BA3-48B6-A6F3-603B610D692A}"/>
                </a:ext>
              </a:extLst>
            </p:cNvPr>
            <p:cNvSpPr txBox="1"/>
            <p:nvPr/>
          </p:nvSpPr>
          <p:spPr>
            <a:xfrm>
              <a:off x="421343" y="772318"/>
              <a:ext cx="11403105" cy="735779"/>
            </a:xfrm>
            <a:prstGeom prst="rect">
              <a:avLst/>
            </a:prstGeom>
            <a:noFill/>
          </p:spPr>
          <p:txBody>
            <a:bodyPr wrap="square" rtlCol="0">
              <a:spAutoFit/>
            </a:bodyPr>
            <a:lstStyle/>
            <a:p>
              <a:pPr>
                <a:lnSpc>
                  <a:spcPct val="150000"/>
                </a:lnSpc>
              </a:pPr>
              <a:r>
                <a:rPr lang="en-GB" sz="3200" b="1" dirty="0">
                  <a:solidFill>
                    <a:schemeClr val="bg1"/>
                  </a:solidFill>
                  <a:latin typeface="Century Gothic" panose="020B0502020202020204" pitchFamily="34" charset="0"/>
                  <a:cs typeface="Arial" panose="020B0604020202020204" pitchFamily="34" charset="0"/>
                </a:rPr>
                <a:t>Attrition by Reason: Recommendation(s) Expected End </a:t>
              </a:r>
            </a:p>
          </p:txBody>
        </p:sp>
        <p:sp>
          <p:nvSpPr>
            <p:cNvPr id="13" name="TextBox 12">
              <a:extLst>
                <a:ext uri="{FF2B5EF4-FFF2-40B4-BE49-F238E27FC236}">
                  <a16:creationId xmlns:a16="http://schemas.microsoft.com/office/drawing/2014/main" id="{F55ECFC7-4CF4-4819-AD88-811F5562E6E8}"/>
                </a:ext>
              </a:extLst>
            </p:cNvPr>
            <p:cNvSpPr txBox="1"/>
            <p:nvPr/>
          </p:nvSpPr>
          <p:spPr>
            <a:xfrm>
              <a:off x="618277" y="2059314"/>
              <a:ext cx="7095132" cy="4610173"/>
            </a:xfrm>
            <a:prstGeom prst="rect">
              <a:avLst/>
            </a:prstGeom>
            <a:noFill/>
          </p:spPr>
          <p:txBody>
            <a:bodyPr wrap="square">
              <a:spAutoFit/>
            </a:bodyPr>
            <a:lstStyle/>
            <a:p>
              <a:pPr>
                <a:lnSpc>
                  <a:spcPct val="150000"/>
                </a:lnSpc>
              </a:pPr>
              <a:r>
                <a:rPr lang="en-GB" b="1" dirty="0">
                  <a:latin typeface="Century Gothic" panose="020B0502020202020204" pitchFamily="34" charset="0"/>
                </a:rPr>
                <a:t>Recommendation</a:t>
              </a:r>
              <a:endParaRPr lang="en-GB" dirty="0">
                <a:latin typeface="Century Gothic" panose="020B0502020202020204" pitchFamily="34" charset="0"/>
              </a:endParaRPr>
            </a:p>
            <a:p>
              <a:pPr marL="285750" indent="-285750">
                <a:lnSpc>
                  <a:spcPct val="150000"/>
                </a:lnSpc>
                <a:buFont typeface="Arial" panose="020B0604020202020204" pitchFamily="34" charset="0"/>
                <a:buChar char="•"/>
              </a:pPr>
              <a:r>
                <a:rPr lang="en-GB" dirty="0">
                  <a:latin typeface="Century Gothic" panose="020B0502020202020204" pitchFamily="34" charset="0"/>
                </a:rPr>
                <a:t>Define clear career progression pathways for each role</a:t>
              </a:r>
            </a:p>
            <a:p>
              <a:pPr marL="285750" indent="-285750">
                <a:lnSpc>
                  <a:spcPct val="150000"/>
                </a:lnSpc>
                <a:buFont typeface="Arial" panose="020B0604020202020204" pitchFamily="34" charset="0"/>
                <a:buChar char="•"/>
              </a:pPr>
              <a:r>
                <a:rPr lang="en-GB" dirty="0">
                  <a:latin typeface="Century Gothic" panose="020B0502020202020204" pitchFamily="34" charset="0"/>
                </a:rPr>
                <a:t>Publish promotion criteria and internal mobility opportunities</a:t>
              </a:r>
            </a:p>
            <a:p>
              <a:pPr marL="285750" indent="-285750">
                <a:lnSpc>
                  <a:spcPct val="150000"/>
                </a:lnSpc>
                <a:buFont typeface="Arial" panose="020B0604020202020204" pitchFamily="34" charset="0"/>
                <a:buChar char="•"/>
              </a:pPr>
              <a:r>
                <a:rPr lang="en-GB" dirty="0">
                  <a:latin typeface="Century Gothic" panose="020B0502020202020204" pitchFamily="34" charset="0"/>
                </a:rPr>
                <a:t>Introduce structured learning and leadership development tracks</a:t>
              </a:r>
            </a:p>
            <a:p>
              <a:pPr>
                <a:lnSpc>
                  <a:spcPct val="150000"/>
                </a:lnSpc>
              </a:pPr>
              <a:endParaRPr lang="en-GB" dirty="0">
                <a:latin typeface="Century Gothic" panose="020B0502020202020204" pitchFamily="34" charset="0"/>
              </a:endParaRPr>
            </a:p>
            <a:p>
              <a:pPr>
                <a:lnSpc>
                  <a:spcPct val="150000"/>
                </a:lnSpc>
              </a:pPr>
              <a:r>
                <a:rPr lang="en-GB" b="1" dirty="0">
                  <a:latin typeface="Century Gothic" panose="020B0502020202020204" pitchFamily="34" charset="0"/>
                </a:rPr>
                <a:t>Expected End </a:t>
              </a:r>
              <a:br>
                <a:rPr lang="en-GB" dirty="0">
                  <a:latin typeface="Century Gothic" panose="020B0502020202020204" pitchFamily="34" charset="0"/>
                </a:rPr>
              </a:br>
              <a:r>
                <a:rPr lang="en-GB" dirty="0">
                  <a:latin typeface="Century Gothic" panose="020B0502020202020204" pitchFamily="34" charset="0"/>
                </a:rPr>
                <a:t>This will encourage employees to begin to plan their future </a:t>
              </a:r>
              <a:r>
                <a:rPr lang="en-GB" i="1" dirty="0">
                  <a:latin typeface="Century Gothic" panose="020B0502020202020204" pitchFamily="34" charset="0"/>
                </a:rPr>
                <a:t>within</a:t>
              </a:r>
              <a:r>
                <a:rPr lang="en-GB" dirty="0">
                  <a:latin typeface="Century Gothic" panose="020B0502020202020204" pitchFamily="34" charset="0"/>
                </a:rPr>
                <a:t> the organisation rather than outside it, directly reducing voluntary exits driven by uncertainty.</a:t>
              </a:r>
            </a:p>
            <a:p>
              <a:pPr marL="285750" indent="-285750">
                <a:lnSpc>
                  <a:spcPct val="150000"/>
                </a:lnSpc>
                <a:buFont typeface="Arial" panose="020B0604020202020204" pitchFamily="34" charset="0"/>
                <a:buChar char="•"/>
              </a:pPr>
              <a:endParaRPr lang="en-GB" dirty="0">
                <a:latin typeface="Century Gothic" panose="020B0502020202020204" pitchFamily="34" charset="0"/>
                <a:cs typeface="Arial" panose="020B0604020202020204" pitchFamily="34" charset="0"/>
              </a:endParaRPr>
            </a:p>
          </p:txBody>
        </p:sp>
      </p:grpSp>
      <p:pic>
        <p:nvPicPr>
          <p:cNvPr id="8" name="Picture 7">
            <a:extLst>
              <a:ext uri="{FF2B5EF4-FFF2-40B4-BE49-F238E27FC236}">
                <a16:creationId xmlns:a16="http://schemas.microsoft.com/office/drawing/2014/main" id="{B9A155C6-142F-4D57-9280-1B1C27C8847A}"/>
              </a:ext>
            </a:extLst>
          </p:cNvPr>
          <p:cNvPicPr>
            <a:picLocks noChangeAspect="1"/>
          </p:cNvPicPr>
          <p:nvPr/>
        </p:nvPicPr>
        <p:blipFill>
          <a:blip r:embed="rId2"/>
          <a:stretch>
            <a:fillRect/>
          </a:stretch>
        </p:blipFill>
        <p:spPr>
          <a:xfrm>
            <a:off x="7798079" y="2059314"/>
            <a:ext cx="4026368" cy="4026368"/>
          </a:xfrm>
          <a:prstGeom prst="ellipse">
            <a:avLst/>
          </a:prstGeom>
          <a:ln>
            <a:noFill/>
          </a:ln>
          <a:effectLst>
            <a:softEdge rad="112500"/>
          </a:effectLst>
        </p:spPr>
      </p:pic>
    </p:spTree>
    <p:extLst>
      <p:ext uri="{BB962C8B-B14F-4D97-AF65-F5344CB8AC3E}">
        <p14:creationId xmlns:p14="http://schemas.microsoft.com/office/powerpoint/2010/main" val="206167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ADED48FB-4933-46B3-AC96-9F9DBCF5B56F}"/>
              </a:ext>
            </a:extLst>
          </p:cNvPr>
          <p:cNvSpPr txBox="1"/>
          <p:nvPr/>
        </p:nvSpPr>
        <p:spPr>
          <a:xfrm>
            <a:off x="779936" y="170330"/>
            <a:ext cx="11447930" cy="584775"/>
          </a:xfrm>
          <a:prstGeom prst="rect">
            <a:avLst/>
          </a:prstGeom>
          <a:noFill/>
        </p:spPr>
        <p:txBody>
          <a:bodyPr wrap="square" rtlCol="0">
            <a:spAutoFit/>
          </a:bodyPr>
          <a:lstStyle/>
          <a:p>
            <a:r>
              <a:rPr lang="en-GB" sz="3200" dirty="0">
                <a:latin typeface="Century Gothic" panose="020B0502020202020204" pitchFamily="34" charset="0"/>
                <a:cs typeface="Arial" panose="020B0604020202020204" pitchFamily="34" charset="0"/>
              </a:rPr>
              <a:t>Task 3: Attrition by Location (Highest)</a:t>
            </a:r>
          </a:p>
        </p:txBody>
      </p:sp>
      <p:grpSp>
        <p:nvGrpSpPr>
          <p:cNvPr id="9" name="Group 8">
            <a:extLst>
              <a:ext uri="{FF2B5EF4-FFF2-40B4-BE49-F238E27FC236}">
                <a16:creationId xmlns:a16="http://schemas.microsoft.com/office/drawing/2014/main" id="{6B1E04D2-C2D3-41BB-AC76-6E703876B588}"/>
              </a:ext>
            </a:extLst>
          </p:cNvPr>
          <p:cNvGrpSpPr/>
          <p:nvPr/>
        </p:nvGrpSpPr>
        <p:grpSpPr>
          <a:xfrm>
            <a:off x="457199" y="755105"/>
            <a:ext cx="11300013" cy="5721455"/>
            <a:chOff x="309283" y="755105"/>
            <a:chExt cx="11447930" cy="5721455"/>
          </a:xfrm>
        </p:grpSpPr>
        <p:pic>
          <p:nvPicPr>
            <p:cNvPr id="3" name="Picture 2">
              <a:extLst>
                <a:ext uri="{FF2B5EF4-FFF2-40B4-BE49-F238E27FC236}">
                  <a16:creationId xmlns:a16="http://schemas.microsoft.com/office/drawing/2014/main" id="{9F2D23B7-ABEE-4BC6-893C-3A935F77F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3" y="755105"/>
              <a:ext cx="11447930" cy="5721455"/>
            </a:xfrm>
            <a:prstGeom prst="rect">
              <a:avLst/>
            </a:prstGeom>
          </p:spPr>
        </p:pic>
        <p:sp>
          <p:nvSpPr>
            <p:cNvPr id="8" name="Oval 7">
              <a:extLst>
                <a:ext uri="{FF2B5EF4-FFF2-40B4-BE49-F238E27FC236}">
                  <a16:creationId xmlns:a16="http://schemas.microsoft.com/office/drawing/2014/main" id="{98374E8E-3A11-4646-82EB-1B1BF6C0C0F9}"/>
                </a:ext>
              </a:extLst>
            </p:cNvPr>
            <p:cNvSpPr/>
            <p:nvPr/>
          </p:nvSpPr>
          <p:spPr>
            <a:xfrm rot="5400000">
              <a:off x="3431461" y="4314045"/>
              <a:ext cx="1891113" cy="2433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8047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CFC57EF-9CD2-433B-A924-AAD5874660A9}"/>
              </a:ext>
            </a:extLst>
          </p:cNvPr>
          <p:cNvGrpSpPr/>
          <p:nvPr/>
        </p:nvGrpSpPr>
        <p:grpSpPr>
          <a:xfrm>
            <a:off x="-17930" y="101180"/>
            <a:ext cx="11891683" cy="6307912"/>
            <a:chOff x="-17930" y="101180"/>
            <a:chExt cx="11891683" cy="6307912"/>
          </a:xfrm>
        </p:grpSpPr>
        <p:sp>
          <p:nvSpPr>
            <p:cNvPr id="2" name="TextBox 1">
              <a:extLst>
                <a:ext uri="{FF2B5EF4-FFF2-40B4-BE49-F238E27FC236}">
                  <a16:creationId xmlns:a16="http://schemas.microsoft.com/office/drawing/2014/main" id="{0C50CB3B-165A-4AB0-93F5-021EACD443A0}"/>
                </a:ext>
              </a:extLst>
            </p:cNvPr>
            <p:cNvSpPr txBox="1"/>
            <p:nvPr/>
          </p:nvSpPr>
          <p:spPr>
            <a:xfrm>
              <a:off x="741143" y="101180"/>
              <a:ext cx="11132610" cy="584775"/>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Task 3: Which Location(s) recorded the Highest Attrition </a:t>
              </a:r>
            </a:p>
          </p:txBody>
        </p:sp>
        <p:sp>
          <p:nvSpPr>
            <p:cNvPr id="13" name="TextBox 12">
              <a:extLst>
                <a:ext uri="{FF2B5EF4-FFF2-40B4-BE49-F238E27FC236}">
                  <a16:creationId xmlns:a16="http://schemas.microsoft.com/office/drawing/2014/main" id="{BB45E7B8-7FB0-4962-BCAE-40872DA931F4}"/>
                </a:ext>
              </a:extLst>
            </p:cNvPr>
            <p:cNvSpPr txBox="1"/>
            <p:nvPr/>
          </p:nvSpPr>
          <p:spPr>
            <a:xfrm>
              <a:off x="753034" y="4147575"/>
              <a:ext cx="10926422" cy="2261517"/>
            </a:xfrm>
            <a:prstGeom prst="rect">
              <a:avLst/>
            </a:prstGeom>
            <a:noFill/>
          </p:spPr>
          <p:txBody>
            <a:bodyPr wrap="square" rtlCol="0">
              <a:spAutoFit/>
            </a:bodyPr>
            <a:lstStyle/>
            <a:p>
              <a:pPr>
                <a:lnSpc>
                  <a:spcPct val="150000"/>
                </a:lnSpc>
              </a:pPr>
              <a:endParaRPr lang="en-GB" sz="1600" dirty="0">
                <a:solidFill>
                  <a:srgbClr val="C00000"/>
                </a:solidFill>
                <a:latin typeface="Arial" panose="020B0604020202020204" pitchFamily="34" charset="0"/>
                <a:cs typeface="Arial" panose="020B0604020202020204" pitchFamily="34" charset="0"/>
              </a:endParaRPr>
            </a:p>
            <a:p>
              <a:pPr>
                <a:lnSpc>
                  <a:spcPct val="150000"/>
                </a:lnSpc>
              </a:pPr>
              <a:r>
                <a:rPr lang="en-GB" sz="1600" b="1" dirty="0">
                  <a:latin typeface="Century Gothic" panose="020B0502020202020204" pitchFamily="34" charset="0"/>
                  <a:cs typeface="Arial" panose="020B0604020202020204" pitchFamily="34" charset="0"/>
                </a:rPr>
                <a:t>Insight</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High-attrition locations are losing employees not simply because of geography or workload, but because they place highly qualified (MSC and MBA) staff in high-pressure environments that offer limited strategic exposure and career progression. These employees recognise the mismatch quickly, making such locations exit points rather than career-building postings.</a:t>
              </a:r>
            </a:p>
          </p:txBody>
        </p:sp>
        <p:sp>
          <p:nvSpPr>
            <p:cNvPr id="6" name="Rectangle 5">
              <a:extLst>
                <a:ext uri="{FF2B5EF4-FFF2-40B4-BE49-F238E27FC236}">
                  <a16:creationId xmlns:a16="http://schemas.microsoft.com/office/drawing/2014/main" id="{B4109AB4-983C-46DD-8C19-3DAB2E0230BC}"/>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pSp>
      <p:pic>
        <p:nvPicPr>
          <p:cNvPr id="7" name="Picture 6">
            <a:extLst>
              <a:ext uri="{FF2B5EF4-FFF2-40B4-BE49-F238E27FC236}">
                <a16:creationId xmlns:a16="http://schemas.microsoft.com/office/drawing/2014/main" id="{65D4958B-95A5-4A0B-BE82-290879AC40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463974" y="685954"/>
            <a:ext cx="6614955" cy="3738561"/>
          </a:xfrm>
          <a:prstGeom prst="rect">
            <a:avLst/>
          </a:prstGeom>
        </p:spPr>
      </p:pic>
      <p:sp>
        <p:nvSpPr>
          <p:cNvPr id="8" name="TextBox 7">
            <a:extLst>
              <a:ext uri="{FF2B5EF4-FFF2-40B4-BE49-F238E27FC236}">
                <a16:creationId xmlns:a16="http://schemas.microsoft.com/office/drawing/2014/main" id="{84350A45-E07F-44B1-867B-1E3013C1BB4B}"/>
              </a:ext>
            </a:extLst>
          </p:cNvPr>
          <p:cNvSpPr txBox="1"/>
          <p:nvPr/>
        </p:nvSpPr>
        <p:spPr>
          <a:xfrm>
            <a:off x="700046" y="1329274"/>
            <a:ext cx="4763928" cy="2261517"/>
          </a:xfrm>
          <a:prstGeom prst="rect">
            <a:avLst/>
          </a:prstGeom>
          <a:noFill/>
        </p:spPr>
        <p:txBody>
          <a:bodyPr wrap="square">
            <a:spAutoFit/>
          </a:bodyPr>
          <a:lstStyle/>
          <a:p>
            <a:pPr>
              <a:lnSpc>
                <a:spcPct val="150000"/>
              </a:lnSpc>
            </a:pPr>
            <a:r>
              <a:rPr lang="en-GB" sz="1600" b="1" dirty="0">
                <a:latin typeface="Century Gothic" panose="020B0502020202020204" pitchFamily="34" charset="0"/>
                <a:cs typeface="Arial" panose="020B0604020202020204" pitchFamily="34" charset="0"/>
              </a:rPr>
              <a:t>Finding</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Asaba and Abuja record the highest attrition levels with 21, respectively, while Benin records the lowest. </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MSC holders recorded the highest attrition in Abuja and Asaba</a:t>
            </a:r>
          </a:p>
        </p:txBody>
      </p:sp>
    </p:spTree>
    <p:extLst>
      <p:ext uri="{BB962C8B-B14F-4D97-AF65-F5344CB8AC3E}">
        <p14:creationId xmlns:p14="http://schemas.microsoft.com/office/powerpoint/2010/main" val="74332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61624C-0EC3-4F5C-90BB-02984D5B3220}"/>
              </a:ext>
            </a:extLst>
          </p:cNvPr>
          <p:cNvGrpSpPr/>
          <p:nvPr/>
        </p:nvGrpSpPr>
        <p:grpSpPr>
          <a:xfrm>
            <a:off x="-17930" y="732419"/>
            <a:ext cx="12209930" cy="5359465"/>
            <a:chOff x="-17930" y="732419"/>
            <a:chExt cx="12209930" cy="5359465"/>
          </a:xfrm>
        </p:grpSpPr>
        <p:sp>
          <p:nvSpPr>
            <p:cNvPr id="6" name="Rectangle 5">
              <a:extLst>
                <a:ext uri="{FF2B5EF4-FFF2-40B4-BE49-F238E27FC236}">
                  <a16:creationId xmlns:a16="http://schemas.microsoft.com/office/drawing/2014/main" id="{D6B06B0F-4332-4A38-AC4A-D6AEF7DE108C}"/>
                </a:ext>
              </a:extLst>
            </p:cNvPr>
            <p:cNvSpPr/>
            <p:nvPr/>
          </p:nvSpPr>
          <p:spPr>
            <a:xfrm>
              <a:off x="-17930" y="732419"/>
              <a:ext cx="12209930" cy="7530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7" name="TextBox 16">
              <a:extLst>
                <a:ext uri="{FF2B5EF4-FFF2-40B4-BE49-F238E27FC236}">
                  <a16:creationId xmlns:a16="http://schemas.microsoft.com/office/drawing/2014/main" id="{50042124-4BA3-48B6-A6F3-603B610D692A}"/>
                </a:ext>
              </a:extLst>
            </p:cNvPr>
            <p:cNvSpPr txBox="1"/>
            <p:nvPr/>
          </p:nvSpPr>
          <p:spPr>
            <a:xfrm>
              <a:off x="167363" y="809350"/>
              <a:ext cx="11764082" cy="584775"/>
            </a:xfrm>
            <a:prstGeom prst="rect">
              <a:avLst/>
            </a:prstGeom>
            <a:noFill/>
          </p:spPr>
          <p:txBody>
            <a:bodyPr wrap="square" rtlCol="0">
              <a:spAutoFit/>
            </a:bodyPr>
            <a:lstStyle/>
            <a:p>
              <a:r>
                <a:rPr lang="en-GB" sz="3200" b="1" dirty="0">
                  <a:solidFill>
                    <a:schemeClr val="bg1"/>
                  </a:solidFill>
                  <a:latin typeface="Century Gothic" panose="020B0502020202020204" pitchFamily="34" charset="0"/>
                  <a:cs typeface="Arial" panose="020B0604020202020204" pitchFamily="34" charset="0"/>
                </a:rPr>
                <a:t>Attrition by Location: Recommendation(s)/ Expected End</a:t>
              </a:r>
            </a:p>
          </p:txBody>
        </p:sp>
        <p:sp>
          <p:nvSpPr>
            <p:cNvPr id="13" name="TextBox 12">
              <a:extLst>
                <a:ext uri="{FF2B5EF4-FFF2-40B4-BE49-F238E27FC236}">
                  <a16:creationId xmlns:a16="http://schemas.microsoft.com/office/drawing/2014/main" id="{F55ECFC7-4CF4-4819-AD88-811F5562E6E8}"/>
                </a:ext>
              </a:extLst>
            </p:cNvPr>
            <p:cNvSpPr txBox="1"/>
            <p:nvPr/>
          </p:nvSpPr>
          <p:spPr>
            <a:xfrm>
              <a:off x="589935" y="1614376"/>
              <a:ext cx="6887498" cy="4477508"/>
            </a:xfrm>
            <a:prstGeom prst="rect">
              <a:avLst/>
            </a:prstGeom>
            <a:noFill/>
          </p:spPr>
          <p:txBody>
            <a:bodyPr wrap="square">
              <a:spAutoFit/>
            </a:bodyPr>
            <a:lstStyle/>
            <a:p>
              <a:pPr>
                <a:lnSpc>
                  <a:spcPct val="150000"/>
                </a:lnSpc>
              </a:pPr>
              <a:r>
                <a:rPr lang="en-GB" sz="1600" b="1" dirty="0">
                  <a:latin typeface="Century Gothic" panose="020B0502020202020204" pitchFamily="34" charset="0"/>
                  <a:cs typeface="Arial" panose="020B0604020202020204" pitchFamily="34" charset="0"/>
                </a:rPr>
                <a:t>Recommendation</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Redesign roles in high-attrition locations to include decision ownership and strategic exposure</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Assign MSC/MBA holders to location-specific improvement projects</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Strengthen branch leadership to mentor and retain advanced-degree talent</a:t>
              </a:r>
            </a:p>
            <a:p>
              <a:pPr marL="285750" indent="-285750">
                <a:lnSpc>
                  <a:spcPct val="150000"/>
                </a:lnSpc>
                <a:buFont typeface="Arial" panose="020B0604020202020204" pitchFamily="34" charset="0"/>
                <a:buChar char="•"/>
              </a:pPr>
              <a:endParaRPr lang="en-GB" sz="1600" dirty="0">
                <a:latin typeface="Century Gothic" panose="020B0502020202020204" pitchFamily="34" charset="0"/>
                <a:cs typeface="Arial" panose="020B0604020202020204" pitchFamily="34" charset="0"/>
              </a:endParaRPr>
            </a:p>
            <a:p>
              <a:pPr>
                <a:lnSpc>
                  <a:spcPct val="150000"/>
                </a:lnSpc>
              </a:pPr>
              <a:r>
                <a:rPr lang="en-GB" sz="1600" dirty="0">
                  <a:latin typeface="Century Gothic" panose="020B0502020202020204" pitchFamily="34" charset="0"/>
                  <a:cs typeface="Arial" panose="020B0604020202020204" pitchFamily="34" charset="0"/>
                </a:rPr>
                <a:t>Expected End </a:t>
              </a:r>
            </a:p>
            <a:p>
              <a:pPr>
                <a:lnSpc>
                  <a:spcPct val="150000"/>
                </a:lnSpc>
              </a:pPr>
              <a:endParaRPr lang="en-GB" sz="1600" dirty="0">
                <a:latin typeface="Century Gothic" panose="020B0502020202020204" pitchFamily="34" charset="0"/>
                <a:cs typeface="Arial" panose="020B0604020202020204" pitchFamily="34" charset="0"/>
              </a:endParaRPr>
            </a:p>
            <a:p>
              <a:pPr>
                <a:lnSpc>
                  <a:spcPct val="150000"/>
                </a:lnSpc>
              </a:pPr>
              <a:r>
                <a:rPr lang="en-GB" sz="1600" dirty="0">
                  <a:latin typeface="Century Gothic" panose="020B0502020202020204" pitchFamily="34" charset="0"/>
                  <a:cs typeface="Arial" panose="020B0604020202020204" pitchFamily="34" charset="0"/>
                </a:rPr>
                <a:t>If the above recommendations are implemented, it will help slow attrition while improving operational effectiveness.</a:t>
              </a:r>
            </a:p>
          </p:txBody>
        </p:sp>
      </p:grpSp>
      <p:pic>
        <p:nvPicPr>
          <p:cNvPr id="5" name="Picture 4">
            <a:extLst>
              <a:ext uri="{FF2B5EF4-FFF2-40B4-BE49-F238E27FC236}">
                <a16:creationId xmlns:a16="http://schemas.microsoft.com/office/drawing/2014/main" id="{55DCD0BC-09F9-4E5B-8120-665CF99962D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626269" y="1562385"/>
            <a:ext cx="4305176" cy="39525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8238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ADED48FB-4933-46B3-AC96-9F9DBCF5B56F}"/>
              </a:ext>
            </a:extLst>
          </p:cNvPr>
          <p:cNvSpPr txBox="1"/>
          <p:nvPr/>
        </p:nvSpPr>
        <p:spPr>
          <a:xfrm>
            <a:off x="779936" y="170330"/>
            <a:ext cx="11447930" cy="584775"/>
          </a:xfrm>
          <a:prstGeom prst="rect">
            <a:avLst/>
          </a:prstGeom>
          <a:noFill/>
        </p:spPr>
        <p:txBody>
          <a:bodyPr wrap="square" rtlCol="0">
            <a:spAutoFit/>
          </a:bodyPr>
          <a:lstStyle/>
          <a:p>
            <a:r>
              <a:rPr lang="en-GB" sz="3200" dirty="0">
                <a:latin typeface="Century Gothic" panose="020B0502020202020204" pitchFamily="34" charset="0"/>
                <a:cs typeface="Arial" panose="020B0604020202020204" pitchFamily="34" charset="0"/>
              </a:rPr>
              <a:t>Task 4: Attrition by Education (Highest)</a:t>
            </a:r>
          </a:p>
        </p:txBody>
      </p:sp>
      <p:grpSp>
        <p:nvGrpSpPr>
          <p:cNvPr id="8" name="Group 7">
            <a:extLst>
              <a:ext uri="{FF2B5EF4-FFF2-40B4-BE49-F238E27FC236}">
                <a16:creationId xmlns:a16="http://schemas.microsoft.com/office/drawing/2014/main" id="{11439DF6-6ED8-4B42-823E-4568F70C386D}"/>
              </a:ext>
            </a:extLst>
          </p:cNvPr>
          <p:cNvGrpSpPr/>
          <p:nvPr/>
        </p:nvGrpSpPr>
        <p:grpSpPr>
          <a:xfrm>
            <a:off x="470647" y="741658"/>
            <a:ext cx="10797987" cy="5932565"/>
            <a:chOff x="470647" y="755105"/>
            <a:chExt cx="10797987" cy="5932565"/>
          </a:xfrm>
        </p:grpSpPr>
        <p:pic>
          <p:nvPicPr>
            <p:cNvPr id="5" name="Picture 4">
              <a:extLst>
                <a:ext uri="{FF2B5EF4-FFF2-40B4-BE49-F238E27FC236}">
                  <a16:creationId xmlns:a16="http://schemas.microsoft.com/office/drawing/2014/main" id="{F9597AF0-5DDF-411B-893E-AE431F92F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47" y="755105"/>
              <a:ext cx="10797987" cy="5932565"/>
            </a:xfrm>
            <a:prstGeom prst="rect">
              <a:avLst/>
            </a:prstGeom>
          </p:spPr>
        </p:pic>
        <p:sp>
          <p:nvSpPr>
            <p:cNvPr id="6" name="Oval 5">
              <a:extLst>
                <a:ext uri="{FF2B5EF4-FFF2-40B4-BE49-F238E27FC236}">
                  <a16:creationId xmlns:a16="http://schemas.microsoft.com/office/drawing/2014/main" id="{7CBC3605-7B95-4B12-8742-4F766A3C5222}"/>
                </a:ext>
              </a:extLst>
            </p:cNvPr>
            <p:cNvSpPr/>
            <p:nvPr/>
          </p:nvSpPr>
          <p:spPr>
            <a:xfrm>
              <a:off x="6615952" y="5271247"/>
              <a:ext cx="4652682" cy="12281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96711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50CB3B-165A-4AB0-93F5-021EACD443A0}"/>
              </a:ext>
            </a:extLst>
          </p:cNvPr>
          <p:cNvSpPr txBox="1"/>
          <p:nvPr/>
        </p:nvSpPr>
        <p:spPr>
          <a:xfrm>
            <a:off x="761999" y="107576"/>
            <a:ext cx="10745756" cy="1077218"/>
          </a:xfrm>
          <a:prstGeom prst="rect">
            <a:avLst/>
          </a:prstGeom>
          <a:noFill/>
        </p:spPr>
        <p:txBody>
          <a:bodyPr wrap="square" rtlCol="0">
            <a:spAutoFit/>
          </a:bodyPr>
          <a:lstStyle/>
          <a:p>
            <a:r>
              <a:rPr lang="en-GB" sz="3200" dirty="0">
                <a:latin typeface="Century Gothic" panose="020B0502020202020204" pitchFamily="34" charset="0"/>
                <a:cs typeface="Arial" panose="020B0604020202020204" pitchFamily="34" charset="0"/>
              </a:rPr>
              <a:t>Task 4: Which education levels are most at risk of attrition due to unmet career growth expectations?</a:t>
            </a:r>
          </a:p>
        </p:txBody>
      </p:sp>
      <p:grpSp>
        <p:nvGrpSpPr>
          <p:cNvPr id="7" name="Group 6">
            <a:extLst>
              <a:ext uri="{FF2B5EF4-FFF2-40B4-BE49-F238E27FC236}">
                <a16:creationId xmlns:a16="http://schemas.microsoft.com/office/drawing/2014/main" id="{EA8F7877-C2EF-4B08-9062-0BB18A13A34A}"/>
              </a:ext>
            </a:extLst>
          </p:cNvPr>
          <p:cNvGrpSpPr/>
          <p:nvPr/>
        </p:nvGrpSpPr>
        <p:grpSpPr>
          <a:xfrm>
            <a:off x="-17930" y="228436"/>
            <a:ext cx="10293837" cy="5902310"/>
            <a:chOff x="-17930" y="228436"/>
            <a:chExt cx="10293837" cy="5902310"/>
          </a:xfrm>
        </p:grpSpPr>
        <p:sp>
          <p:nvSpPr>
            <p:cNvPr id="13" name="TextBox 12">
              <a:extLst>
                <a:ext uri="{FF2B5EF4-FFF2-40B4-BE49-F238E27FC236}">
                  <a16:creationId xmlns:a16="http://schemas.microsoft.com/office/drawing/2014/main" id="{BB45E7B8-7FB0-4962-BCAE-40872DA931F4}"/>
                </a:ext>
              </a:extLst>
            </p:cNvPr>
            <p:cNvSpPr txBox="1"/>
            <p:nvPr/>
          </p:nvSpPr>
          <p:spPr>
            <a:xfrm>
              <a:off x="700046" y="3284454"/>
              <a:ext cx="9575861" cy="2846292"/>
            </a:xfrm>
            <a:prstGeom prst="rect">
              <a:avLst/>
            </a:prstGeom>
            <a:noFill/>
          </p:spPr>
          <p:txBody>
            <a:bodyPr wrap="square" rtlCol="0">
              <a:spAutoFit/>
            </a:bodyPr>
            <a:lstStyle/>
            <a:p>
              <a:endParaRPr lang="en-GB" sz="1400" b="1" dirty="0">
                <a:latin typeface="Century Gothic" panose="020B0502020202020204" pitchFamily="34" charset="0"/>
                <a:cs typeface="Arial" panose="020B0604020202020204" pitchFamily="34" charset="0"/>
              </a:endParaRPr>
            </a:p>
            <a:p>
              <a:pPr>
                <a:lnSpc>
                  <a:spcPct val="150000"/>
                </a:lnSpc>
              </a:pPr>
              <a:r>
                <a:rPr lang="en-GB" sz="1600" b="1" dirty="0">
                  <a:latin typeface="Century Gothic" panose="020B0502020202020204" pitchFamily="34" charset="0"/>
                </a:rPr>
                <a:t>Finding</a:t>
              </a:r>
              <a:br>
                <a:rPr lang="en-GB" sz="1600" dirty="0">
                  <a:latin typeface="Century Gothic" panose="020B0502020202020204" pitchFamily="34" charset="0"/>
                </a:rPr>
              </a:br>
              <a:r>
                <a:rPr lang="en-GB" sz="1600" dirty="0">
                  <a:latin typeface="Century Gothic" panose="020B0502020202020204" pitchFamily="34" charset="0"/>
                </a:rPr>
                <a:t>Employees with higher qualifications show the highest attrition, led by MSc holders (25), followed by HND (23) and MBA (22), while OND (18) and BSc (18) record comparatively lower exits.</a:t>
              </a:r>
            </a:p>
            <a:p>
              <a:pPr>
                <a:lnSpc>
                  <a:spcPct val="150000"/>
                </a:lnSpc>
              </a:pPr>
              <a:r>
                <a:rPr lang="en-GB" sz="1600" b="1" dirty="0">
                  <a:latin typeface="Century Gothic" panose="020B0502020202020204" pitchFamily="34" charset="0"/>
                </a:rPr>
                <a:t>Insight</a:t>
              </a:r>
              <a:br>
                <a:rPr lang="en-GB" sz="1600" dirty="0">
                  <a:latin typeface="Century Gothic" panose="020B0502020202020204" pitchFamily="34" charset="0"/>
                </a:rPr>
              </a:br>
              <a:r>
                <a:rPr lang="en-GB" sz="1600" dirty="0">
                  <a:latin typeface="Century Gothic" panose="020B0502020202020204" pitchFamily="34" charset="0"/>
                </a:rPr>
                <a:t>Highly educated employees have higher career velocity expectations. When roles remain static, they interpret stagnation as underutilisation of their skills.</a:t>
              </a:r>
            </a:p>
          </p:txBody>
        </p:sp>
        <p:sp>
          <p:nvSpPr>
            <p:cNvPr id="5" name="Rectangle 4">
              <a:extLst>
                <a:ext uri="{FF2B5EF4-FFF2-40B4-BE49-F238E27FC236}">
                  <a16:creationId xmlns:a16="http://schemas.microsoft.com/office/drawing/2014/main" id="{FB1C0103-CC33-40A4-A91E-C59BF9EDD7C1}"/>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pSp>
      <p:pic>
        <p:nvPicPr>
          <p:cNvPr id="4" name="Picture 3">
            <a:extLst>
              <a:ext uri="{FF2B5EF4-FFF2-40B4-BE49-F238E27FC236}">
                <a16:creationId xmlns:a16="http://schemas.microsoft.com/office/drawing/2014/main" id="{A56CC94B-7596-4FCE-9DB6-AA9ADC54B8C5}"/>
              </a:ext>
            </a:extLst>
          </p:cNvPr>
          <p:cNvPicPr>
            <a:picLocks noChangeAspect="1"/>
          </p:cNvPicPr>
          <p:nvPr/>
        </p:nvPicPr>
        <p:blipFill>
          <a:blip r:embed="rId2"/>
          <a:stretch>
            <a:fillRect/>
          </a:stretch>
        </p:blipFill>
        <p:spPr>
          <a:xfrm>
            <a:off x="525612" y="1385068"/>
            <a:ext cx="10030763" cy="2470992"/>
          </a:xfrm>
          <a:prstGeom prst="rect">
            <a:avLst/>
          </a:prstGeom>
        </p:spPr>
      </p:pic>
    </p:spTree>
    <p:extLst>
      <p:ext uri="{BB962C8B-B14F-4D97-AF65-F5344CB8AC3E}">
        <p14:creationId xmlns:p14="http://schemas.microsoft.com/office/powerpoint/2010/main" val="10534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CE6B6F-0A89-4D6F-9C56-E833B7DB9B26}"/>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aphicFrame>
        <p:nvGraphicFramePr>
          <p:cNvPr id="2" name="Diagram 1">
            <a:extLst>
              <a:ext uri="{FF2B5EF4-FFF2-40B4-BE49-F238E27FC236}">
                <a16:creationId xmlns:a16="http://schemas.microsoft.com/office/drawing/2014/main" id="{5265285C-80DE-44E4-8B44-B92EE00FC939}"/>
              </a:ext>
            </a:extLst>
          </p:cNvPr>
          <p:cNvGraphicFramePr/>
          <p:nvPr>
            <p:extLst>
              <p:ext uri="{D42A27DB-BD31-4B8C-83A1-F6EECF244321}">
                <p14:modId xmlns:p14="http://schemas.microsoft.com/office/powerpoint/2010/main" val="1614442712"/>
              </p:ext>
            </p:extLst>
          </p:nvPr>
        </p:nvGraphicFramePr>
        <p:xfrm>
          <a:off x="865094" y="905434"/>
          <a:ext cx="9740153" cy="581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FBB5143A-C51C-4788-BAB2-006E515D64A7}"/>
              </a:ext>
            </a:extLst>
          </p:cNvPr>
          <p:cNvSpPr txBox="1"/>
          <p:nvPr/>
        </p:nvSpPr>
        <p:spPr>
          <a:xfrm>
            <a:off x="761999" y="138952"/>
            <a:ext cx="3700052" cy="584775"/>
          </a:xfrm>
          <a:prstGeom prst="rect">
            <a:avLst/>
          </a:prstGeom>
          <a:noFill/>
        </p:spPr>
        <p:txBody>
          <a:bodyPr wrap="none" rtlCol="0">
            <a:spAutoFit/>
          </a:bodyPr>
          <a:lstStyle/>
          <a:p>
            <a:r>
              <a:rPr lang="en-GB" sz="3200" b="1" dirty="0">
                <a:latin typeface="Century Gothic" panose="020B0502020202020204" pitchFamily="34" charset="0"/>
                <a:cs typeface="Arial" panose="020B0604020202020204" pitchFamily="34" charset="0"/>
              </a:rPr>
              <a:t>Table of Contents</a:t>
            </a:r>
          </a:p>
        </p:txBody>
      </p:sp>
    </p:spTree>
    <p:extLst>
      <p:ext uri="{BB962C8B-B14F-4D97-AF65-F5344CB8AC3E}">
        <p14:creationId xmlns:p14="http://schemas.microsoft.com/office/powerpoint/2010/main" val="4182071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61624C-0EC3-4F5C-90BB-02984D5B3220}"/>
              </a:ext>
            </a:extLst>
          </p:cNvPr>
          <p:cNvGrpSpPr/>
          <p:nvPr/>
        </p:nvGrpSpPr>
        <p:grpSpPr>
          <a:xfrm>
            <a:off x="-17930" y="726919"/>
            <a:ext cx="12209930" cy="4632657"/>
            <a:chOff x="-17930" y="800661"/>
            <a:chExt cx="12209930" cy="4632657"/>
          </a:xfrm>
        </p:grpSpPr>
        <p:sp>
          <p:nvSpPr>
            <p:cNvPr id="6" name="Rectangle 5">
              <a:extLst>
                <a:ext uri="{FF2B5EF4-FFF2-40B4-BE49-F238E27FC236}">
                  <a16:creationId xmlns:a16="http://schemas.microsoft.com/office/drawing/2014/main" id="{D6B06B0F-4332-4A38-AC4A-D6AEF7DE108C}"/>
                </a:ext>
              </a:extLst>
            </p:cNvPr>
            <p:cNvSpPr/>
            <p:nvPr/>
          </p:nvSpPr>
          <p:spPr>
            <a:xfrm>
              <a:off x="-17930" y="800661"/>
              <a:ext cx="12209930" cy="7530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0042124-4BA3-48B6-A6F3-603B610D692A}"/>
                </a:ext>
              </a:extLst>
            </p:cNvPr>
            <p:cNvSpPr txBox="1"/>
            <p:nvPr/>
          </p:nvSpPr>
          <p:spPr>
            <a:xfrm>
              <a:off x="167363" y="937164"/>
              <a:ext cx="8489939" cy="400110"/>
            </a:xfrm>
            <a:prstGeom prst="rect">
              <a:avLst/>
            </a:prstGeom>
            <a:noFill/>
          </p:spPr>
          <p:txBody>
            <a:bodyPr wrap="square" rtlCol="0">
              <a:spAutoFit/>
            </a:bodyPr>
            <a:lstStyle/>
            <a:p>
              <a:r>
                <a:rPr lang="en-GB" sz="2000" b="1" dirty="0">
                  <a:solidFill>
                    <a:schemeClr val="bg1"/>
                  </a:solidFill>
                  <a:latin typeface="Century Gothic" panose="020B0502020202020204" pitchFamily="34" charset="0"/>
                  <a:cs typeface="Arial" panose="020B0604020202020204" pitchFamily="34" charset="0"/>
                </a:rPr>
                <a:t>Attrition by Education: Recommendation(s)/ Expected End</a:t>
              </a:r>
            </a:p>
          </p:txBody>
        </p:sp>
        <p:sp>
          <p:nvSpPr>
            <p:cNvPr id="13" name="TextBox 12">
              <a:extLst>
                <a:ext uri="{FF2B5EF4-FFF2-40B4-BE49-F238E27FC236}">
                  <a16:creationId xmlns:a16="http://schemas.microsoft.com/office/drawing/2014/main" id="{F55ECFC7-4CF4-4819-AD88-811F5562E6E8}"/>
                </a:ext>
              </a:extLst>
            </p:cNvPr>
            <p:cNvSpPr txBox="1"/>
            <p:nvPr/>
          </p:nvSpPr>
          <p:spPr>
            <a:xfrm>
              <a:off x="600778" y="1694474"/>
              <a:ext cx="6714419" cy="3738844"/>
            </a:xfrm>
            <a:prstGeom prst="rect">
              <a:avLst/>
            </a:prstGeom>
            <a:noFill/>
          </p:spPr>
          <p:txBody>
            <a:bodyPr wrap="square">
              <a:spAutoFit/>
            </a:bodyPr>
            <a:lstStyle/>
            <a:p>
              <a:pPr>
                <a:lnSpc>
                  <a:spcPct val="150000"/>
                </a:lnSpc>
              </a:pPr>
              <a:r>
                <a:rPr lang="en-GB" sz="1600" b="1" dirty="0">
                  <a:latin typeface="Century Gothic" panose="020B0502020202020204" pitchFamily="34" charset="0"/>
                  <a:cs typeface="Arial" panose="020B0604020202020204" pitchFamily="34" charset="0"/>
                </a:rPr>
                <a:t>Recommendation</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Fast-track development plans for highly qualified employees</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Assign strategic projects that stretch capability and create dual career paths (technical and managerial)</a:t>
              </a:r>
            </a:p>
            <a:p>
              <a:pPr>
                <a:lnSpc>
                  <a:spcPct val="150000"/>
                </a:lnSpc>
              </a:pPr>
              <a:endParaRPr lang="en-GB" sz="1600" dirty="0">
                <a:latin typeface="Century Gothic" panose="020B0502020202020204" pitchFamily="34" charset="0"/>
                <a:cs typeface="Arial" panose="020B0604020202020204" pitchFamily="34" charset="0"/>
              </a:endParaRPr>
            </a:p>
            <a:p>
              <a:pPr>
                <a:lnSpc>
                  <a:spcPct val="150000"/>
                </a:lnSpc>
              </a:pPr>
              <a:r>
                <a:rPr lang="en-GB" sz="1600" dirty="0">
                  <a:latin typeface="Century Gothic" panose="020B0502020202020204" pitchFamily="34" charset="0"/>
                  <a:cs typeface="Arial" panose="020B0604020202020204" pitchFamily="34" charset="0"/>
                </a:rPr>
                <a:t>Expected End </a:t>
              </a:r>
            </a:p>
            <a:p>
              <a:pPr marL="285750" indent="-285750">
                <a:lnSpc>
                  <a:spcPct val="150000"/>
                </a:lnSpc>
                <a:buFont typeface="Arial" panose="020B0604020202020204" pitchFamily="34" charset="0"/>
                <a:buChar char="•"/>
              </a:pPr>
              <a:endParaRPr lang="en-GB" sz="1600" dirty="0">
                <a:latin typeface="Century Gothic" panose="020B0502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UGS will retain its intellectual capital while improving succession planning and leadership pipeline depth if the recommendation is implemented.</a:t>
              </a:r>
            </a:p>
          </p:txBody>
        </p:sp>
      </p:grpSp>
      <p:pic>
        <p:nvPicPr>
          <p:cNvPr id="3" name="Picture 2">
            <a:extLst>
              <a:ext uri="{FF2B5EF4-FFF2-40B4-BE49-F238E27FC236}">
                <a16:creationId xmlns:a16="http://schemas.microsoft.com/office/drawing/2014/main" id="{CC954F54-F27A-4767-81F9-8BC09BF0EF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211961" y="1730233"/>
            <a:ext cx="4844066" cy="4080632"/>
          </a:xfrm>
          <a:prstGeom prst="ellipse">
            <a:avLst/>
          </a:prstGeom>
          <a:ln>
            <a:noFill/>
          </a:ln>
          <a:effectLst>
            <a:softEdge rad="112500"/>
          </a:effectLst>
        </p:spPr>
      </p:pic>
    </p:spTree>
    <p:extLst>
      <p:ext uri="{BB962C8B-B14F-4D97-AF65-F5344CB8AC3E}">
        <p14:creationId xmlns:p14="http://schemas.microsoft.com/office/powerpoint/2010/main" val="401527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ADED48FB-4933-46B3-AC96-9F9DBCF5B56F}"/>
              </a:ext>
            </a:extLst>
          </p:cNvPr>
          <p:cNvSpPr txBox="1"/>
          <p:nvPr/>
        </p:nvSpPr>
        <p:spPr>
          <a:xfrm>
            <a:off x="779936" y="170330"/>
            <a:ext cx="11447930" cy="584775"/>
          </a:xfrm>
          <a:prstGeom prst="rect">
            <a:avLst/>
          </a:prstGeom>
          <a:noFill/>
        </p:spPr>
        <p:txBody>
          <a:bodyPr wrap="square" rtlCol="0">
            <a:spAutoFit/>
          </a:bodyPr>
          <a:lstStyle/>
          <a:p>
            <a:r>
              <a:rPr lang="en-GB" sz="3200" dirty="0">
                <a:latin typeface="Century Gothic" panose="020B0502020202020204" pitchFamily="34" charset="0"/>
                <a:cs typeface="Arial" panose="020B0604020202020204" pitchFamily="34" charset="0"/>
              </a:rPr>
              <a:t>Task 5: Attrition by Marital Status (Highest)</a:t>
            </a:r>
          </a:p>
        </p:txBody>
      </p:sp>
      <p:pic>
        <p:nvPicPr>
          <p:cNvPr id="3" name="Picture 2">
            <a:extLst>
              <a:ext uri="{FF2B5EF4-FFF2-40B4-BE49-F238E27FC236}">
                <a16:creationId xmlns:a16="http://schemas.microsoft.com/office/drawing/2014/main" id="{603CC6B5-AEF5-4978-8BD9-09AE6CB4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83" y="865622"/>
            <a:ext cx="11622740" cy="5649618"/>
          </a:xfrm>
          <a:prstGeom prst="rect">
            <a:avLst/>
          </a:prstGeom>
        </p:spPr>
      </p:pic>
      <p:sp>
        <p:nvSpPr>
          <p:cNvPr id="9" name="Oval 8">
            <a:extLst>
              <a:ext uri="{FF2B5EF4-FFF2-40B4-BE49-F238E27FC236}">
                <a16:creationId xmlns:a16="http://schemas.microsoft.com/office/drawing/2014/main" id="{3106A2A2-7A46-435F-9A8C-51F1DD475838}"/>
              </a:ext>
            </a:extLst>
          </p:cNvPr>
          <p:cNvSpPr/>
          <p:nvPr/>
        </p:nvSpPr>
        <p:spPr>
          <a:xfrm rot="5400000">
            <a:off x="9769290" y="948020"/>
            <a:ext cx="1775007" cy="2299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412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CDD95-FDB1-4E16-92AA-CA9D020AC247}"/>
              </a:ext>
            </a:extLst>
          </p:cNvPr>
          <p:cNvGrpSpPr/>
          <p:nvPr/>
        </p:nvGrpSpPr>
        <p:grpSpPr>
          <a:xfrm>
            <a:off x="-17930" y="228436"/>
            <a:ext cx="11725827" cy="4703650"/>
            <a:chOff x="-17930" y="228436"/>
            <a:chExt cx="11725827" cy="4703650"/>
          </a:xfrm>
        </p:grpSpPr>
        <p:sp>
          <p:nvSpPr>
            <p:cNvPr id="2" name="TextBox 1">
              <a:extLst>
                <a:ext uri="{FF2B5EF4-FFF2-40B4-BE49-F238E27FC236}">
                  <a16:creationId xmlns:a16="http://schemas.microsoft.com/office/drawing/2014/main" id="{0C50CB3B-165A-4AB0-93F5-021EACD443A0}"/>
                </a:ext>
              </a:extLst>
            </p:cNvPr>
            <p:cNvSpPr txBox="1"/>
            <p:nvPr/>
          </p:nvSpPr>
          <p:spPr>
            <a:xfrm>
              <a:off x="770956" y="242050"/>
              <a:ext cx="10936941" cy="1569660"/>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Task 5: Who is More Likely to Leave(Based on Marital Status?</a:t>
              </a:r>
            </a:p>
            <a:p>
              <a:r>
                <a:rPr lang="en-GB" sz="3200" dirty="0">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BB45E7B8-7FB0-4962-BCAE-40872DA931F4}"/>
                </a:ext>
              </a:extLst>
            </p:cNvPr>
            <p:cNvSpPr txBox="1"/>
            <p:nvPr/>
          </p:nvSpPr>
          <p:spPr>
            <a:xfrm>
              <a:off x="618274" y="1542184"/>
              <a:ext cx="5365376" cy="3389902"/>
            </a:xfrm>
            <a:prstGeom prst="rect">
              <a:avLst/>
            </a:prstGeom>
            <a:noFill/>
          </p:spPr>
          <p:txBody>
            <a:bodyPr wrap="square" rtlCol="0">
              <a:spAutoFit/>
            </a:bodyPr>
            <a:lstStyle/>
            <a:p>
              <a:pPr>
                <a:lnSpc>
                  <a:spcPct val="107000"/>
                </a:lnSpc>
                <a:spcAft>
                  <a:spcPts val="800"/>
                </a:spcAft>
              </a:pPr>
              <a:r>
                <a:rPr lang="en-GB" sz="1800" b="1" dirty="0">
                  <a:effectLst/>
                  <a:latin typeface="Century Gothic" panose="020B0502020202020204" pitchFamily="34" charset="0"/>
                  <a:ea typeface="Times New Roman" panose="02020603050405020304" pitchFamily="18" charset="0"/>
                  <a:cs typeface="Times New Roman" panose="02020603050405020304" pitchFamily="18" charset="0"/>
                </a:rPr>
                <a:t>Finding</a:t>
              </a:r>
              <a:b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br>
              <a: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t>Single employees show a slightly higher attrition rate compared to married employees.</a:t>
              </a:r>
            </a:p>
            <a:p>
              <a:pPr>
                <a:lnSpc>
                  <a:spcPct val="107000"/>
                </a:lnSpc>
                <a:spcAft>
                  <a:spcPts val="800"/>
                </a:spcAft>
              </a:pPr>
              <a:endParaRPr lang="en-GB" b="1" dirty="0">
                <a:latin typeface="Century Gothic" panose="020B0502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b="1" dirty="0">
                  <a:effectLst/>
                  <a:latin typeface="Century Gothic" panose="020B0502020202020204" pitchFamily="34" charset="0"/>
                  <a:ea typeface="Times New Roman" panose="02020603050405020304" pitchFamily="18" charset="0"/>
                  <a:cs typeface="Times New Roman" panose="02020603050405020304" pitchFamily="18" charset="0"/>
                </a:rPr>
                <a:t>Insight</a:t>
              </a:r>
              <a:b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br>
              <a: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t>Single employees tend to be more career-mobile, less location-bound, and quicker to respond to external job opportunities offering faster growth or better compensation.</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endParaRPr lang="en-GB" sz="1600" dirty="0">
                <a:latin typeface="Century Gothic" panose="020B0502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561EDC0-D259-44FD-9467-976EAE35E45C}"/>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6" name="Picture 5">
            <a:extLst>
              <a:ext uri="{FF2B5EF4-FFF2-40B4-BE49-F238E27FC236}">
                <a16:creationId xmlns:a16="http://schemas.microsoft.com/office/drawing/2014/main" id="{7D5D87AE-FFDA-44CE-BDE3-8BF1DF6DCAA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462684" y="1143835"/>
            <a:ext cx="3141406" cy="492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4870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6FCEBA-A33C-4244-91A7-10F2CDAD07BC}"/>
              </a:ext>
            </a:extLst>
          </p:cNvPr>
          <p:cNvGrpSpPr/>
          <p:nvPr/>
        </p:nvGrpSpPr>
        <p:grpSpPr>
          <a:xfrm>
            <a:off x="0" y="717056"/>
            <a:ext cx="12209930" cy="4307360"/>
            <a:chOff x="0" y="717056"/>
            <a:chExt cx="12209930" cy="4307360"/>
          </a:xfrm>
        </p:grpSpPr>
        <p:sp>
          <p:nvSpPr>
            <p:cNvPr id="6" name="Rectangle 5">
              <a:extLst>
                <a:ext uri="{FF2B5EF4-FFF2-40B4-BE49-F238E27FC236}">
                  <a16:creationId xmlns:a16="http://schemas.microsoft.com/office/drawing/2014/main" id="{D6B06B0F-4332-4A38-AC4A-D6AEF7DE108C}"/>
                </a:ext>
              </a:extLst>
            </p:cNvPr>
            <p:cNvSpPr/>
            <p:nvPr/>
          </p:nvSpPr>
          <p:spPr>
            <a:xfrm>
              <a:off x="0" y="717056"/>
              <a:ext cx="12209930" cy="7530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C00000"/>
                </a:solidFill>
                <a:latin typeface="Century Gothic" panose="020B0502020202020204" pitchFamily="34" charset="0"/>
              </a:endParaRPr>
            </a:p>
          </p:txBody>
        </p:sp>
        <p:sp>
          <p:nvSpPr>
            <p:cNvPr id="13" name="TextBox 12">
              <a:extLst>
                <a:ext uri="{FF2B5EF4-FFF2-40B4-BE49-F238E27FC236}">
                  <a16:creationId xmlns:a16="http://schemas.microsoft.com/office/drawing/2014/main" id="{F55ECFC7-4CF4-4819-AD88-811F5562E6E8}"/>
                </a:ext>
              </a:extLst>
            </p:cNvPr>
            <p:cNvSpPr txBox="1"/>
            <p:nvPr/>
          </p:nvSpPr>
          <p:spPr>
            <a:xfrm>
              <a:off x="633021" y="1654904"/>
              <a:ext cx="7109880" cy="3369512"/>
            </a:xfrm>
            <a:prstGeom prst="rect">
              <a:avLst/>
            </a:prstGeom>
            <a:noFill/>
          </p:spPr>
          <p:txBody>
            <a:bodyPr wrap="square">
              <a:spAutoFit/>
            </a:bodyPr>
            <a:lstStyle/>
            <a:p>
              <a:pPr>
                <a:lnSpc>
                  <a:spcPct val="150000"/>
                </a:lnSpc>
              </a:pPr>
              <a:r>
                <a:rPr lang="en-GB" sz="1600" b="1" dirty="0">
                  <a:latin typeface="Century Gothic" panose="020B0502020202020204" pitchFamily="34" charset="0"/>
                </a:rPr>
                <a:t>Recommendation</a:t>
              </a:r>
            </a:p>
            <a:p>
              <a:pPr marL="285750" indent="-285750">
                <a:lnSpc>
                  <a:spcPct val="150000"/>
                </a:lnSpc>
                <a:buFont typeface="Arial" panose="020B0604020202020204" pitchFamily="34" charset="0"/>
                <a:buChar char="•"/>
              </a:pPr>
              <a:r>
                <a:rPr lang="en-GB" sz="1600" dirty="0">
                  <a:latin typeface="Century Gothic" panose="020B0502020202020204" pitchFamily="34" charset="0"/>
                </a:rPr>
                <a:t>Design targeted retention strategies for high-mobility talent</a:t>
              </a:r>
            </a:p>
            <a:p>
              <a:pPr marL="285750" indent="-285750">
                <a:lnSpc>
                  <a:spcPct val="150000"/>
                </a:lnSpc>
                <a:buFont typeface="Arial" panose="020B0604020202020204" pitchFamily="34" charset="0"/>
                <a:buChar char="•"/>
              </a:pPr>
              <a:r>
                <a:rPr lang="en-GB" sz="1600" dirty="0">
                  <a:latin typeface="Century Gothic" panose="020B0502020202020204" pitchFamily="34" charset="0"/>
                </a:rPr>
                <a:t>Offer skill-based incentives, certifications, and rapid role expansion</a:t>
              </a:r>
            </a:p>
            <a:p>
              <a:pPr marL="285750" indent="-285750">
                <a:lnSpc>
                  <a:spcPct val="150000"/>
                </a:lnSpc>
                <a:buFont typeface="Arial" panose="020B0604020202020204" pitchFamily="34" charset="0"/>
                <a:buChar char="•"/>
              </a:pPr>
              <a:r>
                <a:rPr lang="en-GB" sz="1600" dirty="0">
                  <a:latin typeface="Century Gothic" panose="020B0502020202020204" pitchFamily="34" charset="0"/>
                </a:rPr>
                <a:t>Increase engagement frequency for early-career employees</a:t>
              </a:r>
            </a:p>
            <a:p>
              <a:pPr marL="285750" indent="-285750">
                <a:lnSpc>
                  <a:spcPct val="150000"/>
                </a:lnSpc>
                <a:buFont typeface="Arial" panose="020B0604020202020204" pitchFamily="34" charset="0"/>
                <a:buChar char="•"/>
              </a:pPr>
              <a:endParaRPr lang="en-GB" sz="1600" dirty="0">
                <a:latin typeface="Century Gothic" panose="020B0502020202020204" pitchFamily="34" charset="0"/>
              </a:endParaRPr>
            </a:p>
            <a:p>
              <a:pPr>
                <a:lnSpc>
                  <a:spcPct val="150000"/>
                </a:lnSpc>
              </a:pPr>
              <a:r>
                <a:rPr lang="en-GB" sz="1600" b="1" dirty="0">
                  <a:latin typeface="Century Gothic" panose="020B0502020202020204" pitchFamily="34" charset="0"/>
                </a:rPr>
                <a:t>Expected End </a:t>
              </a:r>
            </a:p>
            <a:p>
              <a:pPr>
                <a:lnSpc>
                  <a:spcPct val="150000"/>
                </a:lnSpc>
              </a:pPr>
              <a:endParaRPr lang="en-GB" sz="1600" dirty="0">
                <a:latin typeface="Century Gothic" panose="020B0502020202020204" pitchFamily="34" charset="0"/>
              </a:endParaRPr>
            </a:p>
            <a:p>
              <a:pPr>
                <a:lnSpc>
                  <a:spcPct val="150000"/>
                </a:lnSpc>
              </a:pPr>
              <a:r>
                <a:rPr lang="en-GB" sz="1600" dirty="0">
                  <a:latin typeface="Century Gothic" panose="020B0502020202020204" pitchFamily="34" charset="0"/>
                </a:rPr>
                <a:t>When implemented, UGS will convert mobility risk into innovation energy, retaining top young talent while still allowing flexibility.</a:t>
              </a:r>
              <a:endParaRPr lang="en-GB" sz="1600" dirty="0">
                <a:latin typeface="Century Gothic" panose="020B0502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5F8E40D-C7C9-4A43-AC6E-4C13191819F7}"/>
                </a:ext>
              </a:extLst>
            </p:cNvPr>
            <p:cNvSpPr txBox="1"/>
            <p:nvPr/>
          </p:nvSpPr>
          <p:spPr>
            <a:xfrm>
              <a:off x="367551" y="893516"/>
              <a:ext cx="11681881" cy="523220"/>
            </a:xfrm>
            <a:prstGeom prst="rect">
              <a:avLst/>
            </a:prstGeom>
            <a:noFill/>
          </p:spPr>
          <p:txBody>
            <a:bodyPr wrap="square" rtlCol="0">
              <a:spAutoFit/>
            </a:bodyPr>
            <a:lstStyle/>
            <a:p>
              <a:r>
                <a:rPr lang="en-GB" sz="2800" b="1" dirty="0">
                  <a:solidFill>
                    <a:schemeClr val="bg1"/>
                  </a:solidFill>
                  <a:latin typeface="Century Gothic" panose="020B0502020202020204" pitchFamily="34" charset="0"/>
                  <a:cs typeface="Arial" panose="020B0604020202020204" pitchFamily="34" charset="0"/>
                </a:rPr>
                <a:t>Attrition by Marital Status: Recommendation(s) / Expected End</a:t>
              </a:r>
            </a:p>
          </p:txBody>
        </p:sp>
      </p:grpSp>
      <p:pic>
        <p:nvPicPr>
          <p:cNvPr id="7" name="Picture 6">
            <a:extLst>
              <a:ext uri="{FF2B5EF4-FFF2-40B4-BE49-F238E27FC236}">
                <a16:creationId xmlns:a16="http://schemas.microsoft.com/office/drawing/2014/main" id="{B176A648-2057-46E8-ADF9-BCFDFDE5638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8631916" y="2181062"/>
            <a:ext cx="2990838" cy="29908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77121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CDD95-FDB1-4E16-92AA-CA9D020AC247}"/>
              </a:ext>
            </a:extLst>
          </p:cNvPr>
          <p:cNvGrpSpPr/>
          <p:nvPr/>
        </p:nvGrpSpPr>
        <p:grpSpPr>
          <a:xfrm>
            <a:off x="-17930" y="228436"/>
            <a:ext cx="11725827" cy="5053746"/>
            <a:chOff x="-17930" y="228436"/>
            <a:chExt cx="11725827" cy="5053746"/>
          </a:xfrm>
        </p:grpSpPr>
        <p:sp>
          <p:nvSpPr>
            <p:cNvPr id="2" name="TextBox 1">
              <a:extLst>
                <a:ext uri="{FF2B5EF4-FFF2-40B4-BE49-F238E27FC236}">
                  <a16:creationId xmlns:a16="http://schemas.microsoft.com/office/drawing/2014/main" id="{0C50CB3B-165A-4AB0-93F5-021EACD443A0}"/>
                </a:ext>
              </a:extLst>
            </p:cNvPr>
            <p:cNvSpPr txBox="1"/>
            <p:nvPr/>
          </p:nvSpPr>
          <p:spPr>
            <a:xfrm>
              <a:off x="770956" y="242050"/>
              <a:ext cx="10936941" cy="1077218"/>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Task 5: Does Salary drive Attrition?</a:t>
              </a:r>
            </a:p>
            <a:p>
              <a:r>
                <a:rPr lang="en-GB" sz="3200" dirty="0">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BB45E7B8-7FB0-4962-BCAE-40872DA931F4}"/>
                </a:ext>
              </a:extLst>
            </p:cNvPr>
            <p:cNvSpPr txBox="1"/>
            <p:nvPr/>
          </p:nvSpPr>
          <p:spPr>
            <a:xfrm>
              <a:off x="633020" y="1542184"/>
              <a:ext cx="5365376" cy="3739998"/>
            </a:xfrm>
            <a:prstGeom prst="rect">
              <a:avLst/>
            </a:prstGeom>
            <a:noFill/>
          </p:spPr>
          <p:txBody>
            <a:bodyPr wrap="square" rtlCol="0">
              <a:spAutoFit/>
            </a:bodyPr>
            <a:lstStyle/>
            <a:p>
              <a:pPr>
                <a:lnSpc>
                  <a:spcPct val="150000"/>
                </a:lnSpc>
              </a:pPr>
              <a:r>
                <a:rPr lang="en-GB" sz="1600" b="1" dirty="0">
                  <a:latin typeface="Century Gothic" panose="020B0502020202020204" pitchFamily="34" charset="0"/>
                  <a:cs typeface="Arial" panose="020B0604020202020204" pitchFamily="34" charset="0"/>
                </a:rPr>
                <a:t>Finding</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The average monthly salary is ₦417K. While low salary contributes to exits, it is not the dominant attrition driver.</a:t>
              </a:r>
            </a:p>
            <a:p>
              <a:pPr marL="285750" indent="-285750">
                <a:lnSpc>
                  <a:spcPct val="150000"/>
                </a:lnSpc>
                <a:buFont typeface="Arial" panose="020B0604020202020204" pitchFamily="34" charset="0"/>
                <a:buChar char="•"/>
              </a:pPr>
              <a:endParaRPr lang="en-GB" sz="1600" dirty="0">
                <a:latin typeface="Century Gothic" panose="020B0502020202020204" pitchFamily="34" charset="0"/>
                <a:cs typeface="Arial" panose="020B0604020202020204" pitchFamily="34" charset="0"/>
              </a:endParaRPr>
            </a:p>
            <a:p>
              <a:pPr>
                <a:lnSpc>
                  <a:spcPct val="150000"/>
                </a:lnSpc>
              </a:pPr>
              <a:r>
                <a:rPr lang="en-GB" sz="1600" b="1" dirty="0">
                  <a:latin typeface="Century Gothic" panose="020B0502020202020204" pitchFamily="34" charset="0"/>
                  <a:cs typeface="Arial" panose="020B0604020202020204" pitchFamily="34" charset="0"/>
                </a:rPr>
                <a:t>Insight</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Employees are not leaving solely because of pay, but because compensation is perceived as misaligned with workload, growth opportunities, and leadership quality.</a:t>
              </a:r>
            </a:p>
          </p:txBody>
        </p:sp>
        <p:sp>
          <p:nvSpPr>
            <p:cNvPr id="8" name="Rectangle 7">
              <a:extLst>
                <a:ext uri="{FF2B5EF4-FFF2-40B4-BE49-F238E27FC236}">
                  <a16:creationId xmlns:a16="http://schemas.microsoft.com/office/drawing/2014/main" id="{6561EDC0-D259-44FD-9467-976EAE35E45C}"/>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pSp>
      <p:pic>
        <p:nvPicPr>
          <p:cNvPr id="5" name="Picture 4">
            <a:extLst>
              <a:ext uri="{FF2B5EF4-FFF2-40B4-BE49-F238E27FC236}">
                <a16:creationId xmlns:a16="http://schemas.microsoft.com/office/drawing/2014/main" id="{E01F462D-35BF-4C18-B3AF-0D13EC6112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266190" y="1575818"/>
            <a:ext cx="6845111" cy="446442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 name="Picture 8">
            <a:extLst>
              <a:ext uri="{FF2B5EF4-FFF2-40B4-BE49-F238E27FC236}">
                <a16:creationId xmlns:a16="http://schemas.microsoft.com/office/drawing/2014/main" id="{4639F22E-7C1B-4326-A172-5DC50BD812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29626" y="5390154"/>
            <a:ext cx="2034272" cy="1353715"/>
          </a:xfrm>
          <a:prstGeom prst="ellipse">
            <a:avLst/>
          </a:prstGeom>
          <a:ln>
            <a:noFill/>
          </a:ln>
          <a:effectLst>
            <a:softEdge rad="112500"/>
          </a:effectLst>
        </p:spPr>
      </p:pic>
    </p:spTree>
    <p:extLst>
      <p:ext uri="{BB962C8B-B14F-4D97-AF65-F5344CB8AC3E}">
        <p14:creationId xmlns:p14="http://schemas.microsoft.com/office/powerpoint/2010/main" val="232224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6FCEBA-A33C-4244-91A7-10F2CDAD07BC}"/>
              </a:ext>
            </a:extLst>
          </p:cNvPr>
          <p:cNvGrpSpPr/>
          <p:nvPr/>
        </p:nvGrpSpPr>
        <p:grpSpPr>
          <a:xfrm>
            <a:off x="265476" y="717051"/>
            <a:ext cx="12209930" cy="3509711"/>
            <a:chOff x="0" y="717051"/>
            <a:chExt cx="12209930" cy="3509711"/>
          </a:xfrm>
        </p:grpSpPr>
        <p:sp>
          <p:nvSpPr>
            <p:cNvPr id="6" name="Rectangle 5">
              <a:extLst>
                <a:ext uri="{FF2B5EF4-FFF2-40B4-BE49-F238E27FC236}">
                  <a16:creationId xmlns:a16="http://schemas.microsoft.com/office/drawing/2014/main" id="{D6B06B0F-4332-4A38-AC4A-D6AEF7DE108C}"/>
                </a:ext>
              </a:extLst>
            </p:cNvPr>
            <p:cNvSpPr/>
            <p:nvPr/>
          </p:nvSpPr>
          <p:spPr>
            <a:xfrm>
              <a:off x="0" y="717051"/>
              <a:ext cx="12209930" cy="7530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C00000"/>
                </a:solidFill>
                <a:latin typeface="Century Gothic" panose="020B0502020202020204" pitchFamily="34" charset="0"/>
              </a:endParaRPr>
            </a:p>
          </p:txBody>
        </p:sp>
        <p:sp>
          <p:nvSpPr>
            <p:cNvPr id="13" name="TextBox 12">
              <a:extLst>
                <a:ext uri="{FF2B5EF4-FFF2-40B4-BE49-F238E27FC236}">
                  <a16:creationId xmlns:a16="http://schemas.microsoft.com/office/drawing/2014/main" id="{F55ECFC7-4CF4-4819-AD88-811F5562E6E8}"/>
                </a:ext>
              </a:extLst>
            </p:cNvPr>
            <p:cNvSpPr txBox="1"/>
            <p:nvPr/>
          </p:nvSpPr>
          <p:spPr>
            <a:xfrm>
              <a:off x="367552" y="1595914"/>
              <a:ext cx="6829661" cy="2630848"/>
            </a:xfrm>
            <a:prstGeom prst="rect">
              <a:avLst/>
            </a:prstGeom>
            <a:noFill/>
          </p:spPr>
          <p:txBody>
            <a:bodyPr wrap="square">
              <a:spAutoFit/>
            </a:bodyPr>
            <a:lstStyle/>
            <a:p>
              <a:pPr>
                <a:lnSpc>
                  <a:spcPct val="150000"/>
                </a:lnSpc>
              </a:pPr>
              <a:r>
                <a:rPr lang="en-GB" sz="1600" b="1" dirty="0">
                  <a:latin typeface="Century Gothic" panose="020B0502020202020204" pitchFamily="34" charset="0"/>
                  <a:cs typeface="Arial" panose="020B0604020202020204" pitchFamily="34" charset="0"/>
                </a:rPr>
                <a:t>Recommendation </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Reposition compensation as part of a broader value proposition</a:t>
              </a:r>
            </a:p>
            <a:p>
              <a:pPr marL="285750" indent="-285750">
                <a:lnSpc>
                  <a:spcPct val="150000"/>
                </a:lnSpc>
                <a:buFont typeface="Arial" panose="020B0604020202020204" pitchFamily="34" charset="0"/>
                <a:buChar char="•"/>
              </a:pPr>
              <a:r>
                <a:rPr lang="en-GB" sz="1600" dirty="0">
                  <a:latin typeface="Century Gothic" panose="020B0502020202020204" pitchFamily="34" charset="0"/>
                  <a:cs typeface="Arial" panose="020B0604020202020204" pitchFamily="34" charset="0"/>
                </a:rPr>
                <a:t>Link rewards to progression milestones, not tenure alone</a:t>
              </a:r>
            </a:p>
            <a:p>
              <a:pPr marL="285750" indent="-285750">
                <a:lnSpc>
                  <a:spcPct val="150000"/>
                </a:lnSpc>
                <a:buFont typeface="Arial" panose="020B0604020202020204" pitchFamily="34" charset="0"/>
                <a:buChar char="•"/>
              </a:pPr>
              <a:endParaRPr lang="en-GB" sz="1600" dirty="0">
                <a:latin typeface="Century Gothic" panose="020B0502020202020204" pitchFamily="34" charset="0"/>
                <a:cs typeface="Arial" panose="020B0604020202020204" pitchFamily="34" charset="0"/>
              </a:endParaRPr>
            </a:p>
            <a:p>
              <a:pPr>
                <a:lnSpc>
                  <a:spcPct val="150000"/>
                </a:lnSpc>
              </a:pPr>
              <a:r>
                <a:rPr lang="en-GB" sz="1600" b="1" dirty="0">
                  <a:latin typeface="Century Gothic" panose="020B0502020202020204" pitchFamily="34" charset="0"/>
                  <a:cs typeface="Arial" panose="020B0604020202020204" pitchFamily="34" charset="0"/>
                </a:rPr>
                <a:t>Expected End </a:t>
              </a:r>
            </a:p>
            <a:p>
              <a:pPr>
                <a:lnSpc>
                  <a:spcPct val="150000"/>
                </a:lnSpc>
              </a:pPr>
              <a:r>
                <a:rPr lang="en-GB" sz="1600" dirty="0">
                  <a:latin typeface="Century Gothic" panose="020B0502020202020204" pitchFamily="34" charset="0"/>
                  <a:cs typeface="Arial" panose="020B0604020202020204" pitchFamily="34" charset="0"/>
                </a:rPr>
                <a:t>Implementing the above recommendation will help reduce overall attrition</a:t>
              </a:r>
            </a:p>
          </p:txBody>
        </p:sp>
        <p:sp>
          <p:nvSpPr>
            <p:cNvPr id="16" name="TextBox 15">
              <a:extLst>
                <a:ext uri="{FF2B5EF4-FFF2-40B4-BE49-F238E27FC236}">
                  <a16:creationId xmlns:a16="http://schemas.microsoft.com/office/drawing/2014/main" id="{C5F8E40D-C7C9-4A43-AC6E-4C13191819F7}"/>
                </a:ext>
              </a:extLst>
            </p:cNvPr>
            <p:cNvSpPr txBox="1"/>
            <p:nvPr/>
          </p:nvSpPr>
          <p:spPr>
            <a:xfrm>
              <a:off x="367552" y="805030"/>
              <a:ext cx="11842378" cy="584775"/>
            </a:xfrm>
            <a:prstGeom prst="rect">
              <a:avLst/>
            </a:prstGeom>
            <a:noFill/>
          </p:spPr>
          <p:txBody>
            <a:bodyPr wrap="square" rtlCol="0">
              <a:spAutoFit/>
            </a:bodyPr>
            <a:lstStyle/>
            <a:p>
              <a:r>
                <a:rPr lang="en-GB" sz="3200" b="1" dirty="0">
                  <a:solidFill>
                    <a:schemeClr val="bg1"/>
                  </a:solidFill>
                  <a:latin typeface="Century Gothic" panose="020B0502020202020204" pitchFamily="34" charset="0"/>
                  <a:cs typeface="Arial" panose="020B0604020202020204" pitchFamily="34" charset="0"/>
                </a:rPr>
                <a:t>Attrition by Salary: Recommendation(s) / Expected End</a:t>
              </a:r>
            </a:p>
          </p:txBody>
        </p:sp>
      </p:grpSp>
      <p:pic>
        <p:nvPicPr>
          <p:cNvPr id="2" name="Picture 1">
            <a:extLst>
              <a:ext uri="{FF2B5EF4-FFF2-40B4-BE49-F238E27FC236}">
                <a16:creationId xmlns:a16="http://schemas.microsoft.com/office/drawing/2014/main" id="{B5B1F097-0957-47CF-B223-189EE5CC9A2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432380" y="1736690"/>
            <a:ext cx="4392068" cy="3289811"/>
          </a:xfrm>
          <a:prstGeom prst="ellipse">
            <a:avLst/>
          </a:prstGeom>
          <a:ln>
            <a:noFill/>
          </a:ln>
          <a:effectLst>
            <a:softEdge rad="112500"/>
          </a:effectLst>
        </p:spPr>
      </p:pic>
    </p:spTree>
    <p:extLst>
      <p:ext uri="{BB962C8B-B14F-4D97-AF65-F5344CB8AC3E}">
        <p14:creationId xmlns:p14="http://schemas.microsoft.com/office/powerpoint/2010/main" val="680448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F0E957-4E5A-4F4A-968D-20E9003A1E10}"/>
              </a:ext>
            </a:extLst>
          </p:cNvPr>
          <p:cNvGrpSpPr/>
          <p:nvPr/>
        </p:nvGrpSpPr>
        <p:grpSpPr>
          <a:xfrm>
            <a:off x="-17930" y="228436"/>
            <a:ext cx="11564471" cy="6454751"/>
            <a:chOff x="-17930" y="228436"/>
            <a:chExt cx="11564471" cy="6454751"/>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8" name="TextBox 7">
              <a:extLst>
                <a:ext uri="{FF2B5EF4-FFF2-40B4-BE49-F238E27FC236}">
                  <a16:creationId xmlns:a16="http://schemas.microsoft.com/office/drawing/2014/main" id="{53A98CE1-6548-4FA6-A78B-1A0080CA9130}"/>
                </a:ext>
              </a:extLst>
            </p:cNvPr>
            <p:cNvSpPr txBox="1"/>
            <p:nvPr/>
          </p:nvSpPr>
          <p:spPr>
            <a:xfrm>
              <a:off x="605554" y="2643864"/>
              <a:ext cx="9873108" cy="1077218"/>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Key Takeaways &amp; Recommendations (Way Forward for UGS Ltd)</a:t>
              </a:r>
            </a:p>
          </p:txBody>
        </p:sp>
        <p:pic>
          <p:nvPicPr>
            <p:cNvPr id="7" name="Picture 6">
              <a:extLst>
                <a:ext uri="{FF2B5EF4-FFF2-40B4-BE49-F238E27FC236}">
                  <a16:creationId xmlns:a16="http://schemas.microsoft.com/office/drawing/2014/main" id="{68CC79B8-8481-40D4-A0FE-363879E771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478468" y="3316940"/>
              <a:ext cx="5068073" cy="3366247"/>
            </a:xfrm>
            <a:prstGeom prst="ellipse">
              <a:avLst/>
            </a:prstGeom>
            <a:ln>
              <a:noFill/>
            </a:ln>
            <a:effectLst>
              <a:softEdge rad="112500"/>
            </a:effectLst>
          </p:spPr>
        </p:pic>
      </p:grpSp>
    </p:spTree>
    <p:extLst>
      <p:ext uri="{BB962C8B-B14F-4D97-AF65-F5344CB8AC3E}">
        <p14:creationId xmlns:p14="http://schemas.microsoft.com/office/powerpoint/2010/main" val="190055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6FCEBA-A33C-4244-91A7-10F2CDAD07BC}"/>
              </a:ext>
            </a:extLst>
          </p:cNvPr>
          <p:cNvGrpSpPr/>
          <p:nvPr/>
        </p:nvGrpSpPr>
        <p:grpSpPr>
          <a:xfrm>
            <a:off x="0" y="697964"/>
            <a:ext cx="12209930" cy="4460340"/>
            <a:chOff x="0" y="697964"/>
            <a:chExt cx="12209930" cy="4460340"/>
          </a:xfrm>
        </p:grpSpPr>
        <p:pic>
          <p:nvPicPr>
            <p:cNvPr id="7" name="Picture 6">
              <a:extLst>
                <a:ext uri="{FF2B5EF4-FFF2-40B4-BE49-F238E27FC236}">
                  <a16:creationId xmlns:a16="http://schemas.microsoft.com/office/drawing/2014/main" id="{68CC79B8-8481-40D4-A0FE-363879E771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6843251" y="1849206"/>
              <a:ext cx="5348749" cy="3309098"/>
            </a:xfrm>
            <a:prstGeom prst="ellipse">
              <a:avLst/>
            </a:prstGeom>
            <a:ln>
              <a:noFill/>
            </a:ln>
            <a:effectLst>
              <a:softEdge rad="112500"/>
            </a:effectLst>
          </p:spPr>
        </p:pic>
        <p:sp>
          <p:nvSpPr>
            <p:cNvPr id="6" name="Rectangle 5">
              <a:extLst>
                <a:ext uri="{FF2B5EF4-FFF2-40B4-BE49-F238E27FC236}">
                  <a16:creationId xmlns:a16="http://schemas.microsoft.com/office/drawing/2014/main" id="{D6B06B0F-4332-4A38-AC4A-D6AEF7DE108C}"/>
                </a:ext>
              </a:extLst>
            </p:cNvPr>
            <p:cNvSpPr/>
            <p:nvPr/>
          </p:nvSpPr>
          <p:spPr>
            <a:xfrm>
              <a:off x="0" y="697964"/>
              <a:ext cx="12209930" cy="7530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7" name="TextBox 16">
              <a:extLst>
                <a:ext uri="{FF2B5EF4-FFF2-40B4-BE49-F238E27FC236}">
                  <a16:creationId xmlns:a16="http://schemas.microsoft.com/office/drawing/2014/main" id="{50042124-4BA3-48B6-A6F3-603B610D692A}"/>
                </a:ext>
              </a:extLst>
            </p:cNvPr>
            <p:cNvSpPr txBox="1"/>
            <p:nvPr/>
          </p:nvSpPr>
          <p:spPr>
            <a:xfrm>
              <a:off x="421344" y="3370638"/>
              <a:ext cx="5928636"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Recommendations</a:t>
              </a:r>
            </a:p>
          </p:txBody>
        </p:sp>
        <p:sp>
          <p:nvSpPr>
            <p:cNvPr id="13" name="TextBox 12">
              <a:extLst>
                <a:ext uri="{FF2B5EF4-FFF2-40B4-BE49-F238E27FC236}">
                  <a16:creationId xmlns:a16="http://schemas.microsoft.com/office/drawing/2014/main" id="{F55ECFC7-4CF4-4819-AD88-811F5562E6E8}"/>
                </a:ext>
              </a:extLst>
            </p:cNvPr>
            <p:cNvSpPr txBox="1"/>
            <p:nvPr/>
          </p:nvSpPr>
          <p:spPr>
            <a:xfrm>
              <a:off x="646613" y="1892660"/>
              <a:ext cx="5562455" cy="3000180"/>
            </a:xfrm>
            <a:prstGeom prst="rect">
              <a:avLst/>
            </a:prstGeom>
            <a:noFill/>
          </p:spPr>
          <p:txBody>
            <a:bodyPr wrap="square">
              <a:spAutoFit/>
            </a:bodyPr>
            <a:lstStyle/>
            <a:p>
              <a:pPr>
                <a:lnSpc>
                  <a:spcPct val="150000"/>
                </a:lnSpc>
              </a:pPr>
              <a:r>
                <a:rPr lang="en-GB" sz="1600" dirty="0">
                  <a:latin typeface="Century Gothic" panose="020B0502020202020204" pitchFamily="34" charset="0"/>
                  <a:cs typeface="Arial" panose="020B0604020202020204" pitchFamily="34" charset="0"/>
                </a:rPr>
                <a:t>Employee attrition at UGS LTD is not a failure of loyalty—it is a signal of misalignment between employee expectations and organisational systems.</a:t>
              </a:r>
            </a:p>
            <a:p>
              <a:pPr>
                <a:lnSpc>
                  <a:spcPct val="150000"/>
                </a:lnSpc>
              </a:pPr>
              <a:endParaRPr lang="en-GB" sz="1600" dirty="0">
                <a:latin typeface="Century Gothic" panose="020B0502020202020204" pitchFamily="34" charset="0"/>
                <a:cs typeface="Arial" panose="020B0604020202020204" pitchFamily="34" charset="0"/>
              </a:endParaRPr>
            </a:p>
            <a:p>
              <a:pPr>
                <a:lnSpc>
                  <a:spcPct val="150000"/>
                </a:lnSpc>
              </a:pPr>
              <a:r>
                <a:rPr lang="en-GB" sz="1600" dirty="0">
                  <a:latin typeface="Century Gothic" panose="020B0502020202020204" pitchFamily="34" charset="0"/>
                  <a:cs typeface="Arial" panose="020B0604020202020204" pitchFamily="34" charset="0"/>
                </a:rPr>
                <a:t>By implementing the recommended actions, UGS can transform attrition from a cost centre into a competitive workforce strategy, strengthening productivity, stability, and long-term growth.</a:t>
              </a:r>
            </a:p>
          </p:txBody>
        </p:sp>
        <p:sp>
          <p:nvSpPr>
            <p:cNvPr id="16" name="TextBox 15">
              <a:extLst>
                <a:ext uri="{FF2B5EF4-FFF2-40B4-BE49-F238E27FC236}">
                  <a16:creationId xmlns:a16="http://schemas.microsoft.com/office/drawing/2014/main" id="{C5F8E40D-C7C9-4A43-AC6E-4C13191819F7}"/>
                </a:ext>
              </a:extLst>
            </p:cNvPr>
            <p:cNvSpPr txBox="1"/>
            <p:nvPr/>
          </p:nvSpPr>
          <p:spPr>
            <a:xfrm>
              <a:off x="421344" y="726943"/>
              <a:ext cx="5848535" cy="584775"/>
            </a:xfrm>
            <a:prstGeom prst="rect">
              <a:avLst/>
            </a:prstGeom>
            <a:noFill/>
          </p:spPr>
          <p:txBody>
            <a:bodyPr wrap="square" rtlCol="0">
              <a:spAutoFit/>
            </a:bodyPr>
            <a:lstStyle/>
            <a:p>
              <a:r>
                <a:rPr lang="en-GB" sz="3200" b="1" dirty="0">
                  <a:solidFill>
                    <a:schemeClr val="bg1"/>
                  </a:solidFill>
                  <a:latin typeface="Century Gothic" panose="020B0502020202020204" pitchFamily="34" charset="0"/>
                  <a:cs typeface="Arial" panose="020B0604020202020204" pitchFamily="34" charset="0"/>
                </a:rPr>
                <a:t>Conclusion</a:t>
              </a:r>
            </a:p>
          </p:txBody>
        </p:sp>
      </p:grpSp>
    </p:spTree>
    <p:extLst>
      <p:ext uri="{BB962C8B-B14F-4D97-AF65-F5344CB8AC3E}">
        <p14:creationId xmlns:p14="http://schemas.microsoft.com/office/powerpoint/2010/main" val="196683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4727AB-1A73-4A3A-84A9-28D3893E40F2}"/>
              </a:ext>
            </a:extLst>
          </p:cNvPr>
          <p:cNvGrpSpPr/>
          <p:nvPr/>
        </p:nvGrpSpPr>
        <p:grpSpPr>
          <a:xfrm>
            <a:off x="-17930" y="228436"/>
            <a:ext cx="10772015" cy="6172367"/>
            <a:chOff x="-17930" y="228436"/>
            <a:chExt cx="10772015" cy="6172367"/>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8" name="Oval 7">
              <a:extLst>
                <a:ext uri="{FF2B5EF4-FFF2-40B4-BE49-F238E27FC236}">
                  <a16:creationId xmlns:a16="http://schemas.microsoft.com/office/drawing/2014/main" id="{6595ADF1-8429-4B69-B82A-2F8ABD1C9951}"/>
                </a:ext>
              </a:extLst>
            </p:cNvPr>
            <p:cNvSpPr/>
            <p:nvPr/>
          </p:nvSpPr>
          <p:spPr>
            <a:xfrm>
              <a:off x="1437914" y="959225"/>
              <a:ext cx="9316171" cy="5441578"/>
            </a:xfrm>
            <a:custGeom>
              <a:avLst/>
              <a:gdLst>
                <a:gd name="connsiteX0" fmla="*/ 0 w 7109012"/>
                <a:gd name="connsiteY0" fmla="*/ 1833283 h 3666565"/>
                <a:gd name="connsiteX1" fmla="*/ 3554506 w 7109012"/>
                <a:gd name="connsiteY1" fmla="*/ 0 h 3666565"/>
                <a:gd name="connsiteX2" fmla="*/ 7109012 w 7109012"/>
                <a:gd name="connsiteY2" fmla="*/ 1833283 h 3666565"/>
                <a:gd name="connsiteX3" fmla="*/ 3554506 w 7109012"/>
                <a:gd name="connsiteY3" fmla="*/ 3666566 h 3666565"/>
                <a:gd name="connsiteX4" fmla="*/ 0 w 7109012"/>
                <a:gd name="connsiteY4" fmla="*/ 1833283 h 3666565"/>
                <a:gd name="connsiteX0" fmla="*/ 2207159 w 9316171"/>
                <a:gd name="connsiteY0" fmla="*/ 1833283 h 5441578"/>
                <a:gd name="connsiteX1" fmla="*/ 5761665 w 9316171"/>
                <a:gd name="connsiteY1" fmla="*/ 0 h 5441578"/>
                <a:gd name="connsiteX2" fmla="*/ 9316171 w 9316171"/>
                <a:gd name="connsiteY2" fmla="*/ 1833283 h 5441578"/>
                <a:gd name="connsiteX3" fmla="*/ 714535 w 9316171"/>
                <a:gd name="connsiteY3" fmla="*/ 5441578 h 5441578"/>
                <a:gd name="connsiteX4" fmla="*/ 2207159 w 9316171"/>
                <a:gd name="connsiteY4" fmla="*/ 1833283 h 54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6171" h="5441578">
                  <a:moveTo>
                    <a:pt x="2207159" y="1833283"/>
                  </a:moveTo>
                  <a:cubicBezTo>
                    <a:pt x="3048347" y="926353"/>
                    <a:pt x="3798566" y="0"/>
                    <a:pt x="5761665" y="0"/>
                  </a:cubicBezTo>
                  <a:cubicBezTo>
                    <a:pt x="7724764" y="0"/>
                    <a:pt x="9316171" y="820789"/>
                    <a:pt x="9316171" y="1833283"/>
                  </a:cubicBezTo>
                  <a:cubicBezTo>
                    <a:pt x="9316171" y="2845777"/>
                    <a:pt x="2677634" y="5441578"/>
                    <a:pt x="714535" y="5441578"/>
                  </a:cubicBezTo>
                  <a:cubicBezTo>
                    <a:pt x="-1248564" y="5441578"/>
                    <a:pt x="1365971" y="2740213"/>
                    <a:pt x="2207159" y="1833283"/>
                  </a:cubicBez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4" name="TextBox 13">
              <a:extLst>
                <a:ext uri="{FF2B5EF4-FFF2-40B4-BE49-F238E27FC236}">
                  <a16:creationId xmlns:a16="http://schemas.microsoft.com/office/drawing/2014/main" id="{E23A3C21-5F48-42D9-9B57-4E1B8EAEF33C}"/>
                </a:ext>
              </a:extLst>
            </p:cNvPr>
            <p:cNvSpPr txBox="1"/>
            <p:nvPr/>
          </p:nvSpPr>
          <p:spPr>
            <a:xfrm rot="20076758">
              <a:off x="2949345" y="2546659"/>
              <a:ext cx="6749399" cy="1446550"/>
            </a:xfrm>
            <a:prstGeom prst="rect">
              <a:avLst/>
            </a:prstGeom>
            <a:noFill/>
          </p:spPr>
          <p:txBody>
            <a:bodyPr wrap="square" rtlCol="0">
              <a:spAutoFit/>
            </a:bodyPr>
            <a:lstStyle/>
            <a:p>
              <a:r>
                <a:rPr lang="en-GB" sz="8800" b="1" dirty="0">
                  <a:solidFill>
                    <a:schemeClr val="bg1"/>
                  </a:solidFill>
                  <a:latin typeface="MV Boli" panose="02000500030200090000" pitchFamily="2" charset="0"/>
                  <a:cs typeface="MV Boli" panose="02000500030200090000" pitchFamily="2" charset="0"/>
                </a:rPr>
                <a:t>Thank You!</a:t>
              </a:r>
            </a:p>
          </p:txBody>
        </p:sp>
      </p:grpSp>
    </p:spTree>
    <p:extLst>
      <p:ext uri="{BB962C8B-B14F-4D97-AF65-F5344CB8AC3E}">
        <p14:creationId xmlns:p14="http://schemas.microsoft.com/office/powerpoint/2010/main" val="425110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315A0EC-2E6A-4EF8-92E2-41440ECC1E3F}"/>
              </a:ext>
            </a:extLst>
          </p:cNvPr>
          <p:cNvGrpSpPr/>
          <p:nvPr/>
        </p:nvGrpSpPr>
        <p:grpSpPr>
          <a:xfrm>
            <a:off x="-17930" y="228436"/>
            <a:ext cx="7046259" cy="2724091"/>
            <a:chOff x="-17930" y="228436"/>
            <a:chExt cx="7046259" cy="2724091"/>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8" name="TextBox 7">
              <a:extLst>
                <a:ext uri="{FF2B5EF4-FFF2-40B4-BE49-F238E27FC236}">
                  <a16:creationId xmlns:a16="http://schemas.microsoft.com/office/drawing/2014/main" id="{53A98CE1-6548-4FA6-A78B-1A0080CA9130}"/>
                </a:ext>
              </a:extLst>
            </p:cNvPr>
            <p:cNvSpPr txBox="1"/>
            <p:nvPr/>
          </p:nvSpPr>
          <p:spPr>
            <a:xfrm>
              <a:off x="744069" y="2367752"/>
              <a:ext cx="6284260" cy="584775"/>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Introduction</a:t>
              </a:r>
            </a:p>
          </p:txBody>
        </p:sp>
      </p:grpSp>
      <p:pic>
        <p:nvPicPr>
          <p:cNvPr id="5" name="Picture 4">
            <a:extLst>
              <a:ext uri="{FF2B5EF4-FFF2-40B4-BE49-F238E27FC236}">
                <a16:creationId xmlns:a16="http://schemas.microsoft.com/office/drawing/2014/main" id="{CCC956CA-54D4-46B7-97A7-8782447FB52D}"/>
              </a:ext>
            </a:extLst>
          </p:cNvPr>
          <p:cNvPicPr>
            <a:picLocks noChangeAspect="1"/>
          </p:cNvPicPr>
          <p:nvPr/>
        </p:nvPicPr>
        <p:blipFill>
          <a:blip r:embed="rId2"/>
          <a:stretch>
            <a:fillRect/>
          </a:stretch>
        </p:blipFill>
        <p:spPr>
          <a:xfrm>
            <a:off x="5696496" y="1390785"/>
            <a:ext cx="6387927" cy="4615277"/>
          </a:xfrm>
          <a:prstGeom prst="rect">
            <a:avLst/>
          </a:prstGeom>
        </p:spPr>
      </p:pic>
    </p:spTree>
    <p:extLst>
      <p:ext uri="{BB962C8B-B14F-4D97-AF65-F5344CB8AC3E}">
        <p14:creationId xmlns:p14="http://schemas.microsoft.com/office/powerpoint/2010/main" val="42233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C76C220-9C1C-4BE6-9D44-DCFEF6769CD7}"/>
              </a:ext>
            </a:extLst>
          </p:cNvPr>
          <p:cNvGrpSpPr/>
          <p:nvPr/>
        </p:nvGrpSpPr>
        <p:grpSpPr>
          <a:xfrm>
            <a:off x="-17930" y="125505"/>
            <a:ext cx="6830933" cy="707886"/>
            <a:chOff x="-17930" y="125505"/>
            <a:chExt cx="6830933" cy="707886"/>
          </a:xfrm>
        </p:grpSpPr>
        <p:sp>
          <p:nvSpPr>
            <p:cNvPr id="2" name="TextBox 1">
              <a:extLst>
                <a:ext uri="{FF2B5EF4-FFF2-40B4-BE49-F238E27FC236}">
                  <a16:creationId xmlns:a16="http://schemas.microsoft.com/office/drawing/2014/main" id="{0C50CB3B-165A-4AB0-93F5-021EACD443A0}"/>
                </a:ext>
              </a:extLst>
            </p:cNvPr>
            <p:cNvSpPr txBox="1"/>
            <p:nvPr/>
          </p:nvSpPr>
          <p:spPr>
            <a:xfrm>
              <a:off x="770964" y="125505"/>
              <a:ext cx="6042039" cy="707886"/>
            </a:xfrm>
            <a:prstGeom prst="rect">
              <a:avLst/>
            </a:prstGeom>
            <a:noFill/>
          </p:spPr>
          <p:txBody>
            <a:bodyPr wrap="none" rtlCol="0">
              <a:spAutoFit/>
            </a:bodyPr>
            <a:lstStyle/>
            <a:p>
              <a:r>
                <a:rPr lang="en-GB" sz="4000" dirty="0">
                  <a:latin typeface="Century Gothic" panose="020B0502020202020204" pitchFamily="34" charset="0"/>
                </a:rPr>
                <a:t> </a:t>
              </a:r>
              <a:r>
                <a:rPr lang="en-GB" sz="3200" b="1" dirty="0">
                  <a:latin typeface="Century Gothic" panose="020B0502020202020204" pitchFamily="34" charset="0"/>
                </a:rPr>
                <a:t>Introducing UGS (The Client</a:t>
              </a:r>
              <a:r>
                <a:rPr lang="en-GB" sz="3200" dirty="0">
                  <a:latin typeface="Century Gothic" panose="020B0502020202020204" pitchFamily="34" charset="0"/>
                </a:rPr>
                <a:t>) </a:t>
              </a:r>
            </a:p>
          </p:txBody>
        </p:sp>
        <p:sp>
          <p:nvSpPr>
            <p:cNvPr id="4" name="Rectangle 3">
              <a:extLst>
                <a:ext uri="{FF2B5EF4-FFF2-40B4-BE49-F238E27FC236}">
                  <a16:creationId xmlns:a16="http://schemas.microsoft.com/office/drawing/2014/main" id="{C74EE7CB-7AED-433B-A87F-821290FBAFEF}"/>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grpSp>
      <p:sp>
        <p:nvSpPr>
          <p:cNvPr id="12" name="TextBox 11">
            <a:extLst>
              <a:ext uri="{FF2B5EF4-FFF2-40B4-BE49-F238E27FC236}">
                <a16:creationId xmlns:a16="http://schemas.microsoft.com/office/drawing/2014/main" id="{D05522A5-72B0-4A35-8D6F-2E02363A4F63}"/>
              </a:ext>
            </a:extLst>
          </p:cNvPr>
          <p:cNvSpPr txBox="1"/>
          <p:nvPr/>
        </p:nvSpPr>
        <p:spPr>
          <a:xfrm>
            <a:off x="647057" y="1321966"/>
            <a:ext cx="9820837" cy="2631811"/>
          </a:xfrm>
          <a:prstGeom prst="rect">
            <a:avLst/>
          </a:prstGeom>
          <a:noFill/>
        </p:spPr>
        <p:txBody>
          <a:bodyPr wrap="square">
            <a:spAutoFit/>
          </a:bodyPr>
          <a:lstStyle/>
          <a:p>
            <a:pPr>
              <a:lnSpc>
                <a:spcPct val="150000"/>
              </a:lnSpc>
            </a:pPr>
            <a:r>
              <a:rPr lang="en-GB" sz="1600" dirty="0">
                <a:latin typeface="Century Gothic" panose="020B0502020202020204" pitchFamily="34" charset="0"/>
                <a:cs typeface="Arial" panose="020B0604020202020204" pitchFamily="34" charset="0"/>
              </a:rPr>
              <a:t>UGS LTD is a leading Nigerian producer of Cooking Oil, Seasoning, Cocoa Beverages, and confectionery, with branches across key towns. Operating through departments such as Operations, HR, IT, Finance, Sales, and Marketing. The company strives for efficiency and quality in all its products. </a:t>
            </a:r>
          </a:p>
          <a:p>
            <a:pPr>
              <a:lnSpc>
                <a:spcPct val="150000"/>
              </a:lnSpc>
            </a:pPr>
            <a:r>
              <a:rPr lang="en-GB" sz="1600" dirty="0">
                <a:latin typeface="Century Gothic" panose="020B0502020202020204" pitchFamily="34" charset="0"/>
                <a:cs typeface="Arial" panose="020B0604020202020204" pitchFamily="34" charset="0"/>
              </a:rPr>
              <a:t>With rising operational costs and increasing competition for talent, employee retention has become critical to sustaining productivity and growth. This report examines employee attrition trends to provide insights for strategic workforce planning and retention initiatives.</a:t>
            </a:r>
            <a:endParaRPr lang="en-GB"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34009DD-7545-4362-89F7-8DF5D50C9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762" y="48966"/>
            <a:ext cx="1082098" cy="1082098"/>
          </a:xfrm>
          <a:prstGeom prst="rect">
            <a:avLst/>
          </a:prstGeom>
        </p:spPr>
      </p:pic>
    </p:spTree>
    <p:extLst>
      <p:ext uri="{BB962C8B-B14F-4D97-AF65-F5344CB8AC3E}">
        <p14:creationId xmlns:p14="http://schemas.microsoft.com/office/powerpoint/2010/main" val="121237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8" name="TextBox 7">
            <a:extLst>
              <a:ext uri="{FF2B5EF4-FFF2-40B4-BE49-F238E27FC236}">
                <a16:creationId xmlns:a16="http://schemas.microsoft.com/office/drawing/2014/main" id="{53A98CE1-6548-4FA6-A78B-1A0080CA9130}"/>
              </a:ext>
            </a:extLst>
          </p:cNvPr>
          <p:cNvSpPr txBox="1"/>
          <p:nvPr/>
        </p:nvSpPr>
        <p:spPr>
          <a:xfrm>
            <a:off x="605554" y="2850051"/>
            <a:ext cx="5591738" cy="584775"/>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Problem Statement </a:t>
            </a:r>
          </a:p>
        </p:txBody>
      </p:sp>
      <p:pic>
        <p:nvPicPr>
          <p:cNvPr id="2" name="Picture 1">
            <a:extLst>
              <a:ext uri="{FF2B5EF4-FFF2-40B4-BE49-F238E27FC236}">
                <a16:creationId xmlns:a16="http://schemas.microsoft.com/office/drawing/2014/main" id="{9B220F50-D916-4BC7-A287-5BF8DC401A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096000" y="1466009"/>
            <a:ext cx="5829300" cy="3800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98561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50CB3B-165A-4AB0-93F5-021EACD443A0}"/>
              </a:ext>
            </a:extLst>
          </p:cNvPr>
          <p:cNvSpPr txBox="1"/>
          <p:nvPr/>
        </p:nvSpPr>
        <p:spPr>
          <a:xfrm>
            <a:off x="770964" y="125505"/>
            <a:ext cx="4019049" cy="584775"/>
          </a:xfrm>
          <a:prstGeom prst="rect">
            <a:avLst/>
          </a:prstGeom>
          <a:noFill/>
        </p:spPr>
        <p:txBody>
          <a:bodyPr wrap="none" rtlCol="0">
            <a:spAutoFit/>
          </a:bodyPr>
          <a:lstStyle/>
          <a:p>
            <a:r>
              <a:rPr lang="en-GB" sz="3200" b="1" dirty="0">
                <a:latin typeface="Century Gothic" panose="020B0502020202020204" pitchFamily="34" charset="0"/>
              </a:rPr>
              <a:t>Problem Statement</a:t>
            </a:r>
          </a:p>
        </p:txBody>
      </p:sp>
      <p:sp>
        <p:nvSpPr>
          <p:cNvPr id="3" name="TextBox 2">
            <a:extLst>
              <a:ext uri="{FF2B5EF4-FFF2-40B4-BE49-F238E27FC236}">
                <a16:creationId xmlns:a16="http://schemas.microsoft.com/office/drawing/2014/main" id="{555D33E0-5817-478F-9B5F-E66EBBE9CC59}"/>
              </a:ext>
            </a:extLst>
          </p:cNvPr>
          <p:cNvSpPr txBox="1"/>
          <p:nvPr/>
        </p:nvSpPr>
        <p:spPr>
          <a:xfrm>
            <a:off x="690281" y="587337"/>
            <a:ext cx="10381131" cy="6939720"/>
          </a:xfrm>
          <a:prstGeom prst="rect">
            <a:avLst/>
          </a:prstGeom>
          <a:noFill/>
        </p:spPr>
        <p:txBody>
          <a:bodyPr wrap="square" rtlCol="0">
            <a:spAutoFit/>
          </a:bodyPr>
          <a:lstStyle/>
          <a:p>
            <a:pPr algn="just">
              <a:lnSpc>
                <a:spcPct val="150000"/>
              </a:lnSpc>
            </a:pPr>
            <a:endParaRPr lang="en-GB" sz="1600" b="1" dirty="0">
              <a:latin typeface="Century Gothic" panose="020B0502020202020204" pitchFamily="34" charset="0"/>
            </a:endParaRPr>
          </a:p>
          <a:p>
            <a:pPr algn="just">
              <a:lnSpc>
                <a:spcPct val="150000"/>
              </a:lnSpc>
            </a:pPr>
            <a:r>
              <a:rPr lang="en-GB" sz="1600" dirty="0">
                <a:latin typeface="Century Gothic" panose="020B0502020202020204" pitchFamily="34" charset="0"/>
              </a:rPr>
              <a:t>Employee attrition has become a growing concern, driven by factors such as the rising cost of living, salary competitiveness, workload pressure, and limited career advancement opportunities. Currently, management lacks data-driven insights into why employees leave, when they leave, and which employee segments are most at risk. This gap often leads to reactive and less effective retention decisions.</a:t>
            </a:r>
          </a:p>
          <a:p>
            <a:pPr algn="just">
              <a:lnSpc>
                <a:spcPct val="150000"/>
              </a:lnSpc>
            </a:pPr>
            <a:r>
              <a:rPr lang="en-GB" sz="1600" dirty="0">
                <a:latin typeface="Century Gothic" panose="020B0502020202020204" pitchFamily="34" charset="0"/>
              </a:rPr>
              <a:t>To address this, the business has engaged me(Paul Uviase) to leverage its existing data to provide actionable insights and solutions to its most pressing workforce challenges. </a:t>
            </a:r>
          </a:p>
          <a:p>
            <a:pPr algn="just">
              <a:lnSpc>
                <a:spcPct val="150000"/>
              </a:lnSpc>
            </a:pPr>
            <a:r>
              <a:rPr lang="en-GB" sz="1600" b="1" dirty="0">
                <a:latin typeface="Century Gothic" panose="020B0502020202020204" pitchFamily="34" charset="0"/>
              </a:rPr>
              <a:t>Business Objectives (Key Questions)</a:t>
            </a:r>
          </a:p>
          <a:p>
            <a:pPr algn="just">
              <a:lnSpc>
                <a:spcPct val="150000"/>
              </a:lnSpc>
            </a:pPr>
            <a:r>
              <a:rPr lang="en-GB" sz="1600" dirty="0">
                <a:latin typeface="Century Gothic" panose="020B0502020202020204" pitchFamily="34" charset="0"/>
              </a:rPr>
              <a:t>1.	Which departments recorded the highest employee attrition?</a:t>
            </a:r>
          </a:p>
          <a:p>
            <a:pPr algn="just">
              <a:lnSpc>
                <a:spcPct val="150000"/>
              </a:lnSpc>
            </a:pPr>
            <a:r>
              <a:rPr lang="en-GB" sz="1600" dirty="0">
                <a:latin typeface="Century Gothic" panose="020B0502020202020204" pitchFamily="34" charset="0"/>
              </a:rPr>
              <a:t>2.	What are the top Reasons for Attrition</a:t>
            </a:r>
          </a:p>
          <a:p>
            <a:pPr algn="just">
              <a:lnSpc>
                <a:spcPct val="150000"/>
              </a:lnSpc>
            </a:pPr>
            <a:r>
              <a:rPr lang="en-GB" sz="1600" dirty="0">
                <a:latin typeface="Century Gothic" panose="020B0502020202020204" pitchFamily="34" charset="0"/>
              </a:rPr>
              <a:t>3.	Which Location(s) recorded the Highest Attrition </a:t>
            </a:r>
          </a:p>
          <a:p>
            <a:pPr algn="just">
              <a:lnSpc>
                <a:spcPct val="150000"/>
              </a:lnSpc>
            </a:pPr>
            <a:r>
              <a:rPr lang="en-GB" sz="1600" dirty="0">
                <a:latin typeface="Century Gothic" panose="020B0502020202020204" pitchFamily="34" charset="0"/>
              </a:rPr>
              <a:t>4.	Which education levels are most at risk of attrition due to unmet career growth expectations?</a:t>
            </a:r>
          </a:p>
          <a:p>
            <a:pPr marL="342900" indent="-342900" algn="just">
              <a:lnSpc>
                <a:spcPct val="150000"/>
              </a:lnSpc>
              <a:buAutoNum type="arabicPeriod" startAt="5"/>
            </a:pPr>
            <a:r>
              <a:rPr lang="en-GB" sz="1600" dirty="0">
                <a:latin typeface="Century Gothic" panose="020B0502020202020204" pitchFamily="34" charset="0"/>
              </a:rPr>
              <a:t>Who is More Likely to Leave(Based on Marital Status?</a:t>
            </a:r>
          </a:p>
          <a:p>
            <a:pPr marL="342900" indent="-342900" algn="just">
              <a:lnSpc>
                <a:spcPct val="150000"/>
              </a:lnSpc>
              <a:buAutoNum type="arabicPeriod" startAt="5"/>
            </a:pPr>
            <a:r>
              <a:rPr lang="en-GB" sz="1600" dirty="0">
                <a:latin typeface="Century Gothic" panose="020B0502020202020204" pitchFamily="34" charset="0"/>
              </a:rPr>
              <a:t>Does Salary Drive Attrition?</a:t>
            </a:r>
          </a:p>
          <a:p>
            <a:pPr marL="342900" indent="-342900" algn="just">
              <a:lnSpc>
                <a:spcPct val="150000"/>
              </a:lnSpc>
              <a:buAutoNum type="arabicPeriod" startAt="5"/>
            </a:pPr>
            <a:endParaRPr lang="en-GB" sz="1600" dirty="0">
              <a:latin typeface="Century Gothic" panose="020B0502020202020204" pitchFamily="34" charset="0"/>
            </a:endParaRPr>
          </a:p>
          <a:p>
            <a:pPr marL="342900" indent="-342900" algn="just">
              <a:lnSpc>
                <a:spcPct val="150000"/>
              </a:lnSpc>
              <a:buAutoNum type="arabicPeriod" startAt="5"/>
            </a:pPr>
            <a:endParaRPr lang="en-GB" sz="1600" dirty="0">
              <a:latin typeface="Century Gothic" panose="020B0502020202020204" pitchFamily="34" charset="0"/>
            </a:endParaRPr>
          </a:p>
          <a:p>
            <a:pPr algn="just">
              <a:lnSpc>
                <a:spcPct val="150000"/>
              </a:lnSpc>
            </a:pPr>
            <a:endParaRPr lang="en-GB" sz="1600" dirty="0">
              <a:latin typeface="Century Gothic" panose="020B0502020202020204" pitchFamily="34" charset="0"/>
            </a:endParaRPr>
          </a:p>
        </p:txBody>
      </p:sp>
      <p:sp>
        <p:nvSpPr>
          <p:cNvPr id="4" name="Rectangle 3">
            <a:extLst>
              <a:ext uri="{FF2B5EF4-FFF2-40B4-BE49-F238E27FC236}">
                <a16:creationId xmlns:a16="http://schemas.microsoft.com/office/drawing/2014/main" id="{C74EE7CB-7AED-433B-A87F-821290FBAFEF}"/>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Tree>
    <p:extLst>
      <p:ext uri="{BB962C8B-B14F-4D97-AF65-F5344CB8AC3E}">
        <p14:creationId xmlns:p14="http://schemas.microsoft.com/office/powerpoint/2010/main" val="194765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18416C-B049-40BA-B096-097B86915E1D}"/>
              </a:ext>
            </a:extLst>
          </p:cNvPr>
          <p:cNvGrpSpPr/>
          <p:nvPr/>
        </p:nvGrpSpPr>
        <p:grpSpPr>
          <a:xfrm>
            <a:off x="-17930" y="152405"/>
            <a:ext cx="4635471" cy="604949"/>
            <a:chOff x="-17930" y="152405"/>
            <a:chExt cx="4635471" cy="604949"/>
          </a:xfrm>
        </p:grpSpPr>
        <p:sp>
          <p:nvSpPr>
            <p:cNvPr id="2" name="TextBox 1">
              <a:extLst>
                <a:ext uri="{FF2B5EF4-FFF2-40B4-BE49-F238E27FC236}">
                  <a16:creationId xmlns:a16="http://schemas.microsoft.com/office/drawing/2014/main" id="{0C50CB3B-165A-4AB0-93F5-021EACD443A0}"/>
                </a:ext>
              </a:extLst>
            </p:cNvPr>
            <p:cNvSpPr txBox="1"/>
            <p:nvPr/>
          </p:nvSpPr>
          <p:spPr>
            <a:xfrm>
              <a:off x="761998" y="152405"/>
              <a:ext cx="3855543" cy="584775"/>
            </a:xfrm>
            <a:prstGeom prst="rect">
              <a:avLst/>
            </a:prstGeom>
            <a:noFill/>
          </p:spPr>
          <p:txBody>
            <a:bodyPr wrap="none" rtlCol="0">
              <a:spAutoFit/>
            </a:bodyPr>
            <a:lstStyle/>
            <a:p>
              <a:r>
                <a:rPr lang="en-GB" sz="3200" b="1" dirty="0">
                  <a:latin typeface="Century Gothic" panose="020B0502020202020204" pitchFamily="34" charset="0"/>
                  <a:cs typeface="Arial" panose="020B0604020202020204" pitchFamily="34" charset="0"/>
                </a:rPr>
                <a:t>Dashboard Report</a:t>
              </a:r>
            </a:p>
          </p:txBody>
        </p:sp>
        <p:sp>
          <p:nvSpPr>
            <p:cNvPr id="8" name="Rectangle 7">
              <a:extLst>
                <a:ext uri="{FF2B5EF4-FFF2-40B4-BE49-F238E27FC236}">
                  <a16:creationId xmlns:a16="http://schemas.microsoft.com/office/drawing/2014/main" id="{5E836EE0-A5A7-40F1-93FC-126BE1AFC3C4}"/>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grpSp>
      <p:pic>
        <p:nvPicPr>
          <p:cNvPr id="5" name="Picture 4">
            <a:extLst>
              <a:ext uri="{FF2B5EF4-FFF2-40B4-BE49-F238E27FC236}">
                <a16:creationId xmlns:a16="http://schemas.microsoft.com/office/drawing/2014/main" id="{2CCE8599-6974-4A3D-9ACD-401F13AD6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36" y="891988"/>
            <a:ext cx="11300012" cy="5966012"/>
          </a:xfrm>
          <a:prstGeom prst="rect">
            <a:avLst/>
          </a:prstGeom>
        </p:spPr>
      </p:pic>
    </p:spTree>
    <p:extLst>
      <p:ext uri="{BB962C8B-B14F-4D97-AF65-F5344CB8AC3E}">
        <p14:creationId xmlns:p14="http://schemas.microsoft.com/office/powerpoint/2010/main" val="659746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8E0980C-0586-4BA7-BB68-A00C172D3248}"/>
              </a:ext>
            </a:extLst>
          </p:cNvPr>
          <p:cNvGrpSpPr/>
          <p:nvPr/>
        </p:nvGrpSpPr>
        <p:grpSpPr>
          <a:xfrm>
            <a:off x="-17930" y="228436"/>
            <a:ext cx="11196919" cy="5234826"/>
            <a:chOff x="-17930" y="228436"/>
            <a:chExt cx="11196919" cy="5234826"/>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8" name="TextBox 7">
              <a:extLst>
                <a:ext uri="{FF2B5EF4-FFF2-40B4-BE49-F238E27FC236}">
                  <a16:creationId xmlns:a16="http://schemas.microsoft.com/office/drawing/2014/main" id="{53A98CE1-6548-4FA6-A78B-1A0080CA9130}"/>
                </a:ext>
              </a:extLst>
            </p:cNvPr>
            <p:cNvSpPr txBox="1"/>
            <p:nvPr/>
          </p:nvSpPr>
          <p:spPr>
            <a:xfrm>
              <a:off x="636489" y="2883020"/>
              <a:ext cx="9873108" cy="584775"/>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Analysis:</a:t>
              </a:r>
            </a:p>
          </p:txBody>
        </p:sp>
        <p:pic>
          <p:nvPicPr>
            <p:cNvPr id="5" name="Picture 4">
              <a:extLst>
                <a:ext uri="{FF2B5EF4-FFF2-40B4-BE49-F238E27FC236}">
                  <a16:creationId xmlns:a16="http://schemas.microsoft.com/office/drawing/2014/main" id="{6410DFE3-3112-4345-A1AC-05F077CFA36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349689" y="1577062"/>
              <a:ext cx="5829300" cy="3886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spTree>
    <p:extLst>
      <p:ext uri="{BB962C8B-B14F-4D97-AF65-F5344CB8AC3E}">
        <p14:creationId xmlns:p14="http://schemas.microsoft.com/office/powerpoint/2010/main" val="42152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994AD0-F7EE-40E8-9A55-86639AC5E7A3}"/>
              </a:ext>
            </a:extLst>
          </p:cNvPr>
          <p:cNvSpPr/>
          <p:nvPr/>
        </p:nvSpPr>
        <p:spPr>
          <a:xfrm>
            <a:off x="-17930" y="228436"/>
            <a:ext cx="770964" cy="5289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ADED48FB-4933-46B3-AC96-9F9DBCF5B56F}"/>
              </a:ext>
            </a:extLst>
          </p:cNvPr>
          <p:cNvSpPr txBox="1"/>
          <p:nvPr/>
        </p:nvSpPr>
        <p:spPr>
          <a:xfrm>
            <a:off x="779936" y="170330"/>
            <a:ext cx="11447930" cy="584775"/>
          </a:xfrm>
          <a:prstGeom prst="rect">
            <a:avLst/>
          </a:prstGeom>
          <a:noFill/>
        </p:spPr>
        <p:txBody>
          <a:bodyPr wrap="square" rtlCol="0">
            <a:spAutoFit/>
          </a:bodyPr>
          <a:lstStyle/>
          <a:p>
            <a:r>
              <a:rPr lang="en-GB" sz="3200" b="1" dirty="0">
                <a:latin typeface="Century Gothic" panose="020B0502020202020204" pitchFamily="34" charset="0"/>
                <a:cs typeface="Arial" panose="020B0604020202020204" pitchFamily="34" charset="0"/>
              </a:rPr>
              <a:t>Task 1: Attrition by Department (Highest)</a:t>
            </a:r>
          </a:p>
        </p:txBody>
      </p:sp>
      <p:sp>
        <p:nvSpPr>
          <p:cNvPr id="9" name="Rectangle 8">
            <a:extLst>
              <a:ext uri="{FF2B5EF4-FFF2-40B4-BE49-F238E27FC236}">
                <a16:creationId xmlns:a16="http://schemas.microsoft.com/office/drawing/2014/main" id="{BA40864B-6935-451E-8E2D-FAAEAA688E26}"/>
              </a:ext>
            </a:extLst>
          </p:cNvPr>
          <p:cNvSpPr/>
          <p:nvPr/>
        </p:nvSpPr>
        <p:spPr>
          <a:xfrm>
            <a:off x="6140840" y="860612"/>
            <a:ext cx="45719" cy="555363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65388C82-E52A-47E4-9576-3E1BA459CD56}"/>
              </a:ext>
            </a:extLst>
          </p:cNvPr>
          <p:cNvGrpSpPr/>
          <p:nvPr/>
        </p:nvGrpSpPr>
        <p:grpSpPr>
          <a:xfrm>
            <a:off x="6311140" y="860612"/>
            <a:ext cx="5844935" cy="5846888"/>
            <a:chOff x="6311140" y="860612"/>
            <a:chExt cx="5844935" cy="5846888"/>
          </a:xfrm>
        </p:grpSpPr>
        <p:pic>
          <p:nvPicPr>
            <p:cNvPr id="11" name="Picture 10">
              <a:extLst>
                <a:ext uri="{FF2B5EF4-FFF2-40B4-BE49-F238E27FC236}">
                  <a16:creationId xmlns:a16="http://schemas.microsoft.com/office/drawing/2014/main" id="{83329F8E-7CB3-4CDD-82F3-E8018558FA8D}"/>
                </a:ext>
              </a:extLst>
            </p:cNvPr>
            <p:cNvPicPr>
              <a:picLocks noChangeAspect="1"/>
            </p:cNvPicPr>
            <p:nvPr/>
          </p:nvPicPr>
          <p:blipFill rotWithShape="1">
            <a:blip r:embed="rId2">
              <a:extLst>
                <a:ext uri="{28A0092B-C50C-407E-A947-70E740481C1C}">
                  <a14:useLocalDpi xmlns:a14="http://schemas.microsoft.com/office/drawing/2010/main" val="0"/>
                </a:ext>
              </a:extLst>
            </a:blip>
            <a:srcRect l="2795"/>
            <a:stretch/>
          </p:blipFill>
          <p:spPr>
            <a:xfrm>
              <a:off x="6311140" y="860612"/>
              <a:ext cx="5844935" cy="5553635"/>
            </a:xfrm>
            <a:prstGeom prst="rect">
              <a:avLst/>
            </a:prstGeom>
          </p:spPr>
        </p:pic>
        <p:sp>
          <p:nvSpPr>
            <p:cNvPr id="13" name="TextBox 12">
              <a:extLst>
                <a:ext uri="{FF2B5EF4-FFF2-40B4-BE49-F238E27FC236}">
                  <a16:creationId xmlns:a16="http://schemas.microsoft.com/office/drawing/2014/main" id="{9F195FE6-E287-4A9A-BFF6-1E5E2DD2659E}"/>
                </a:ext>
              </a:extLst>
            </p:cNvPr>
            <p:cNvSpPr txBox="1"/>
            <p:nvPr/>
          </p:nvSpPr>
          <p:spPr>
            <a:xfrm>
              <a:off x="6805340" y="6291489"/>
              <a:ext cx="5162542" cy="416011"/>
            </a:xfrm>
            <a:prstGeom prst="rect">
              <a:avLst/>
            </a:prstGeom>
            <a:noFill/>
          </p:spPr>
          <p:txBody>
            <a:bodyPr wrap="square">
              <a:spAutoFit/>
            </a:bodyPr>
            <a:lstStyle/>
            <a:p>
              <a:pPr>
                <a:lnSpc>
                  <a:spcPct val="150000"/>
                </a:lnSpc>
              </a:pPr>
              <a:r>
                <a:rPr lang="en-GB" sz="1600" b="1" dirty="0">
                  <a:solidFill>
                    <a:srgbClr val="FF0000"/>
                  </a:solidFill>
                  <a:latin typeface="Century Gothic" panose="020B0502020202020204" pitchFamily="34" charset="0"/>
                  <a:cs typeface="Arial" panose="020B0604020202020204" pitchFamily="34" charset="0"/>
                </a:rPr>
                <a:t>Customer Services Department Attrition: 21</a:t>
              </a:r>
            </a:p>
          </p:txBody>
        </p:sp>
        <p:sp>
          <p:nvSpPr>
            <p:cNvPr id="14" name="Oval 13">
              <a:extLst>
                <a:ext uri="{FF2B5EF4-FFF2-40B4-BE49-F238E27FC236}">
                  <a16:creationId xmlns:a16="http://schemas.microsoft.com/office/drawing/2014/main" id="{E13BA9E2-19BE-41EC-A61C-F5C49356C649}"/>
                </a:ext>
              </a:extLst>
            </p:cNvPr>
            <p:cNvSpPr/>
            <p:nvPr/>
          </p:nvSpPr>
          <p:spPr>
            <a:xfrm rot="5400000">
              <a:off x="9997872" y="2951615"/>
              <a:ext cx="1761562" cy="1640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00CB4C8F-D0D8-4141-BDF6-B4B80681A54C}"/>
              </a:ext>
            </a:extLst>
          </p:cNvPr>
          <p:cNvGrpSpPr/>
          <p:nvPr/>
        </p:nvGrpSpPr>
        <p:grpSpPr>
          <a:xfrm>
            <a:off x="-17930" y="860612"/>
            <a:ext cx="6100420" cy="5869299"/>
            <a:chOff x="-17930" y="860612"/>
            <a:chExt cx="6100420" cy="5869299"/>
          </a:xfrm>
        </p:grpSpPr>
        <p:pic>
          <p:nvPicPr>
            <p:cNvPr id="3" name="Picture 2">
              <a:extLst>
                <a:ext uri="{FF2B5EF4-FFF2-40B4-BE49-F238E27FC236}">
                  <a16:creationId xmlns:a16="http://schemas.microsoft.com/office/drawing/2014/main" id="{D2CCBA5A-B413-4621-87DE-D13208293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 y="860612"/>
              <a:ext cx="6100420" cy="5553635"/>
            </a:xfrm>
            <a:prstGeom prst="rect">
              <a:avLst/>
            </a:prstGeom>
          </p:spPr>
        </p:pic>
        <p:sp>
          <p:nvSpPr>
            <p:cNvPr id="12" name="TextBox 11">
              <a:extLst>
                <a:ext uri="{FF2B5EF4-FFF2-40B4-BE49-F238E27FC236}">
                  <a16:creationId xmlns:a16="http://schemas.microsoft.com/office/drawing/2014/main" id="{59156FD7-F807-4125-BB35-83C4EFB850E5}"/>
                </a:ext>
              </a:extLst>
            </p:cNvPr>
            <p:cNvSpPr txBox="1"/>
            <p:nvPr/>
          </p:nvSpPr>
          <p:spPr>
            <a:xfrm>
              <a:off x="1099311" y="6313900"/>
              <a:ext cx="3343835" cy="416011"/>
            </a:xfrm>
            <a:prstGeom prst="rect">
              <a:avLst/>
            </a:prstGeom>
            <a:noFill/>
          </p:spPr>
          <p:txBody>
            <a:bodyPr wrap="square">
              <a:spAutoFit/>
            </a:bodyPr>
            <a:lstStyle/>
            <a:p>
              <a:pPr>
                <a:lnSpc>
                  <a:spcPct val="150000"/>
                </a:lnSpc>
              </a:pPr>
              <a:r>
                <a:rPr lang="en-GB" sz="1600" b="1" dirty="0">
                  <a:solidFill>
                    <a:srgbClr val="FF0000"/>
                  </a:solidFill>
                  <a:latin typeface="Century Gothic" panose="020B0502020202020204" pitchFamily="34" charset="0"/>
                  <a:cs typeface="Arial" panose="020B0604020202020204" pitchFamily="34" charset="0"/>
                </a:rPr>
                <a:t>Sales Department Attrition: 21</a:t>
              </a:r>
            </a:p>
          </p:txBody>
        </p:sp>
        <p:sp>
          <p:nvSpPr>
            <p:cNvPr id="15" name="Oval 14">
              <a:extLst>
                <a:ext uri="{FF2B5EF4-FFF2-40B4-BE49-F238E27FC236}">
                  <a16:creationId xmlns:a16="http://schemas.microsoft.com/office/drawing/2014/main" id="{928E541F-4E82-44DD-B418-8460D0E96D42}"/>
                </a:ext>
              </a:extLst>
            </p:cNvPr>
            <p:cNvSpPr/>
            <p:nvPr/>
          </p:nvSpPr>
          <p:spPr>
            <a:xfrm rot="5400000">
              <a:off x="3803264" y="2982992"/>
              <a:ext cx="1761562" cy="1640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48975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2913</TotalTime>
  <Words>1354</Words>
  <Application>Microsoft Office PowerPoint</Application>
  <PresentationFormat>Widescreen</PresentationFormat>
  <Paragraphs>134</Paragraphs>
  <Slides>28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Calibri Light</vt:lpstr>
      <vt:lpstr>Century Gothic</vt:lpstr>
      <vt:lpstr>MV Boli</vt:lpstr>
      <vt:lpstr>Tw Cen MT</vt:lpstr>
      <vt:lpstr>Office Theme</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Attrition Report</dc:subject>
  <dc:creator>Paul Uviase</dc:creator>
  <cp:lastModifiedBy>stanley uviase</cp:lastModifiedBy>
  <cp:revision>265</cp:revision>
  <dcterms:created xsi:type="dcterms:W3CDTF">2025-11-14T11:07:55Z</dcterms:created>
  <dcterms:modified xsi:type="dcterms:W3CDTF">2025-12-17T14:55:57Z</dcterms:modified>
</cp:coreProperties>
</file>